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9" r:id="rId29"/>
    <p:sldId id="293" r:id="rId30"/>
    <p:sldId id="294" r:id="rId31"/>
    <p:sldId id="288" r:id="rId32"/>
    <p:sldId id="290" r:id="rId33"/>
    <p:sldId id="291" r:id="rId34"/>
    <p:sldId id="292" r:id="rId35"/>
    <p:sldId id="283" r:id="rId36"/>
    <p:sldId id="284" r:id="rId37"/>
    <p:sldId id="285" r:id="rId38"/>
    <p:sldId id="286"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85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532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60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178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40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12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390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64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859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88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74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903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770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73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660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1678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fif"/><Relationship Id="rId4" Type="http://schemas.openxmlformats.org/officeDocument/2006/relationships/image" Target="../media/image16.jf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1521" y="128789"/>
            <a:ext cx="10457646" cy="6619741"/>
          </a:xfrm>
        </p:spPr>
        <p:txBody>
          <a:bodyPr>
            <a:normAutofit fontScale="25000" lnSpcReduction="20000"/>
          </a:bodyPr>
          <a:lstStyle/>
          <a:p>
            <a:pPr algn="ctr"/>
            <a:r>
              <a:rPr lang="en-US" sz="11200" b="1" dirty="0">
                <a:solidFill>
                  <a:schemeClr val="tx1">
                    <a:lumMod val="75000"/>
                    <a:lumOff val="25000"/>
                  </a:schemeClr>
                </a:solidFill>
              </a:rPr>
              <a:t>Factors Affecting International Capital Movement</a:t>
            </a:r>
            <a:r>
              <a:rPr lang="en-US" sz="14400" b="1" dirty="0">
                <a:solidFill>
                  <a:schemeClr val="tx1">
                    <a:lumMod val="75000"/>
                    <a:lumOff val="25000"/>
                  </a:schemeClr>
                </a:solidFill>
              </a:rPr>
              <a:t>:</a:t>
            </a:r>
          </a:p>
          <a:p>
            <a:pPr algn="l"/>
            <a:r>
              <a:rPr lang="en-US" sz="9600" b="1" dirty="0">
                <a:solidFill>
                  <a:schemeClr val="tx1">
                    <a:lumMod val="75000"/>
                    <a:lumOff val="25000"/>
                  </a:schemeClr>
                </a:solidFill>
              </a:rPr>
              <a:t> 1. Rate of interest: </a:t>
            </a:r>
          </a:p>
          <a:p>
            <a:pPr algn="l"/>
            <a:r>
              <a:rPr lang="en-US" sz="9600" b="1" dirty="0">
                <a:solidFill>
                  <a:schemeClr val="tx1">
                    <a:lumMod val="75000"/>
                    <a:lumOff val="25000"/>
                  </a:schemeClr>
                </a:solidFill>
              </a:rPr>
              <a:t>     </a:t>
            </a:r>
            <a:r>
              <a:rPr lang="en-US" sz="9600" dirty="0">
                <a:solidFill>
                  <a:schemeClr val="tx1">
                    <a:lumMod val="75000"/>
                    <a:lumOff val="25000"/>
                  </a:schemeClr>
                </a:solidFill>
              </a:rPr>
              <a:t>The most important factor which affects international capital movement is the difference among current interest rates in various countries. Capital flows from a country in which interest rates are low to a country where interest rates are high because capital yields high returns there.</a:t>
            </a:r>
          </a:p>
          <a:p>
            <a:pPr algn="l"/>
            <a:r>
              <a:rPr lang="en-US" sz="9600" b="1" dirty="0">
                <a:solidFill>
                  <a:schemeClr val="tx1">
                    <a:lumMod val="75000"/>
                    <a:lumOff val="25000"/>
                  </a:schemeClr>
                </a:solidFill>
              </a:rPr>
              <a:t>2. Speculation:</a:t>
            </a:r>
          </a:p>
          <a:p>
            <a:pPr algn="l"/>
            <a:r>
              <a:rPr lang="en-US" sz="9600" dirty="0">
                <a:solidFill>
                  <a:schemeClr val="tx1">
                    <a:lumMod val="75000"/>
                    <a:lumOff val="25000"/>
                  </a:schemeClr>
                </a:solidFill>
              </a:rPr>
              <a:t>     Speculation related to expected variations in foreign exchange rate or interest rates affects short term capital movements. When a country expects a rise in interest rate in future, it will expect an outflow of capital for the present. Similarly, if a country expects a fall in the rate of interest in future, it will experience an inflow of capital for the present.</a:t>
            </a:r>
          </a:p>
          <a:p>
            <a:pPr algn="l"/>
            <a:r>
              <a:rPr lang="en-US" sz="9600" dirty="0">
                <a:solidFill>
                  <a:schemeClr val="tx1">
                    <a:lumMod val="75000"/>
                    <a:lumOff val="25000"/>
                  </a:schemeClr>
                </a:solidFill>
              </a:rPr>
              <a:t>    Capital movements are influenced by the anticipation of devaluation and </a:t>
            </a:r>
          </a:p>
          <a:p>
            <a:pPr algn="l"/>
            <a:r>
              <a:rPr lang="en-US" sz="9600" dirty="0">
                <a:solidFill>
                  <a:schemeClr val="tx1">
                    <a:lumMod val="75000"/>
                    <a:lumOff val="25000"/>
                  </a:schemeClr>
                </a:solidFill>
              </a:rPr>
              <a:t>revaluation of currencies which lead to changes in exchange rates.</a:t>
            </a:r>
          </a:p>
          <a:p>
            <a:pPr algn="l"/>
            <a:endParaRPr lang="en-US" sz="9600" dirty="0">
              <a:solidFill>
                <a:schemeClr val="tx1">
                  <a:lumMod val="75000"/>
                  <a:lumOff val="25000"/>
                </a:schemeClr>
              </a:solidFill>
            </a:endParaRPr>
          </a:p>
          <a:p>
            <a:pPr algn="l"/>
            <a:endParaRPr lang="en-US" sz="11200" dirty="0"/>
          </a:p>
          <a:p>
            <a:r>
              <a:rPr lang="en-US" sz="2800" b="1" dirty="0"/>
              <a:t>       </a:t>
            </a:r>
            <a:endParaRPr lang="en-IN" sz="3600" b="1" dirty="0"/>
          </a:p>
        </p:txBody>
      </p:sp>
    </p:spTree>
    <p:extLst>
      <p:ext uri="{BB962C8B-B14F-4D97-AF65-F5344CB8AC3E}">
        <p14:creationId xmlns:p14="http://schemas.microsoft.com/office/powerpoint/2010/main" val="246118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244699"/>
            <a:ext cx="11462197" cy="6349284"/>
          </a:xfrm>
        </p:spPr>
        <p:txBody>
          <a:bodyPr/>
          <a:lstStyle/>
          <a:p>
            <a:pPr marL="0" indent="0">
              <a:buNone/>
            </a:pPr>
            <a:endParaRPr lang="en-US" dirty="0"/>
          </a:p>
          <a:p>
            <a:pPr marL="0" indent="0">
              <a:buNone/>
            </a:pPr>
            <a:r>
              <a:rPr lang="en-US" sz="4000" b="1" dirty="0"/>
              <a:t>Multinational Corporations:</a:t>
            </a:r>
          </a:p>
          <a:p>
            <a:pPr marL="0" indent="0">
              <a:buNone/>
            </a:pPr>
            <a:r>
              <a:rPr lang="en-US" sz="2800" dirty="0"/>
              <a:t>    MNCs are large companies that conduct their business operations in several states.</a:t>
            </a:r>
          </a:p>
          <a:p>
            <a:pPr marL="0" indent="0">
              <a:buNone/>
            </a:pPr>
            <a:r>
              <a:rPr lang="en-US" sz="2800" dirty="0"/>
              <a:t>    A MNCs is a company, firm or enterprise with its headquarters in a developed country such as USA, Japan </a:t>
            </a:r>
            <a:r>
              <a:rPr lang="en-US" sz="2800" dirty="0" err="1"/>
              <a:t>etc</a:t>
            </a:r>
            <a:r>
              <a:rPr lang="en-US" sz="2800" dirty="0"/>
              <a:t> and also operates in other countries, both developed and developing countries.</a:t>
            </a:r>
          </a:p>
          <a:p>
            <a:pPr marL="0" indent="0">
              <a:buNone/>
            </a:pPr>
            <a:r>
              <a:rPr lang="en-US" sz="2800" dirty="0"/>
              <a:t>     According to International </a:t>
            </a:r>
            <a:r>
              <a:rPr lang="en-US" sz="2800" dirty="0" err="1"/>
              <a:t>Labour</a:t>
            </a:r>
            <a:r>
              <a:rPr lang="en-US" sz="2800" dirty="0"/>
              <a:t> Organizations “ the essential nature of the multinational enterprises lies in fact that its managerial headquarters are located in one country [ home country ] while the enterprise carries out operations in a number of other </a:t>
            </a:r>
            <a:r>
              <a:rPr lang="en-US" sz="2800" dirty="0" err="1"/>
              <a:t>counries</a:t>
            </a:r>
            <a:r>
              <a:rPr lang="en-US" sz="2800" dirty="0"/>
              <a:t> as well (host countries)</a:t>
            </a:r>
            <a:endParaRPr lang="en-IN" sz="2800" dirty="0"/>
          </a:p>
        </p:txBody>
      </p:sp>
    </p:spTree>
    <p:extLst>
      <p:ext uri="{BB962C8B-B14F-4D97-AF65-F5344CB8AC3E}">
        <p14:creationId xmlns:p14="http://schemas.microsoft.com/office/powerpoint/2010/main" val="219562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5" y="347730"/>
            <a:ext cx="11243257" cy="6413677"/>
          </a:xfrm>
        </p:spPr>
        <p:txBody>
          <a:bodyPr>
            <a:normAutofit/>
          </a:bodyPr>
          <a:lstStyle/>
          <a:p>
            <a:pPr marL="0" indent="0" algn="ctr">
              <a:buNone/>
            </a:pPr>
            <a:r>
              <a:rPr lang="en-US" sz="2800" b="1" dirty="0"/>
              <a:t>Features of MNCs:</a:t>
            </a:r>
          </a:p>
          <a:p>
            <a:pPr marL="514350" indent="-514350">
              <a:buAutoNum type="arabicPeriod"/>
            </a:pPr>
            <a:r>
              <a:rPr lang="en-US" sz="2800" b="1" dirty="0"/>
              <a:t>Huge Industrial </a:t>
            </a:r>
            <a:r>
              <a:rPr lang="en-US" sz="2800" b="1" dirty="0" err="1"/>
              <a:t>Organisations</a:t>
            </a:r>
            <a:r>
              <a:rPr lang="en-US" sz="2800" b="1" dirty="0"/>
              <a:t>: </a:t>
            </a:r>
          </a:p>
          <a:p>
            <a:pPr marL="0" indent="0">
              <a:buNone/>
            </a:pPr>
            <a:r>
              <a:rPr lang="en-US" sz="2800" dirty="0"/>
              <a:t>     MNCs are huge industrial </a:t>
            </a:r>
            <a:r>
              <a:rPr lang="en-US" sz="2800" dirty="0" err="1"/>
              <a:t>organisations</a:t>
            </a:r>
            <a:r>
              <a:rPr lang="en-US" sz="2800" dirty="0"/>
              <a:t> which extends their industrial and marketing operations through a network of their branches.</a:t>
            </a:r>
          </a:p>
          <a:p>
            <a:pPr marL="514350" indent="-514350">
              <a:buAutoNum type="arabicPeriod" startAt="2"/>
            </a:pPr>
            <a:r>
              <a:rPr lang="en-US" sz="2800" b="1" dirty="0"/>
              <a:t>Headquarter:</a:t>
            </a:r>
          </a:p>
          <a:p>
            <a:pPr marL="0" indent="0">
              <a:buNone/>
            </a:pPr>
            <a:r>
              <a:rPr lang="en-US" sz="2800" dirty="0"/>
              <a:t>    MNCs have managerial headquarter in home countries, While they carryout operations in a number of other host countries.</a:t>
            </a:r>
          </a:p>
          <a:p>
            <a:pPr marL="514350" indent="-514350">
              <a:buAutoNum type="arabicPeriod" startAt="3"/>
            </a:pPr>
            <a:r>
              <a:rPr lang="en-US" sz="2800" b="1" dirty="0"/>
              <a:t>Foreign direct Investment:</a:t>
            </a:r>
          </a:p>
          <a:p>
            <a:pPr marL="0" indent="0">
              <a:buNone/>
            </a:pPr>
            <a:r>
              <a:rPr lang="en-US" sz="2800" dirty="0"/>
              <a:t>     MNCs are an important vehicle for the movement of direct foreign investment. With direct foreign investment, a firm in one country creates or expands a subsidiary in another country through the use of international capital flows.</a:t>
            </a:r>
          </a:p>
          <a:p>
            <a:pPr marL="514350" indent="-514350">
              <a:buAutoNum type="arabicPeriod"/>
            </a:pPr>
            <a:endParaRPr lang="en-IN" sz="2800" dirty="0"/>
          </a:p>
        </p:txBody>
      </p:sp>
    </p:spTree>
    <p:extLst>
      <p:ext uri="{BB962C8B-B14F-4D97-AF65-F5344CB8AC3E}">
        <p14:creationId xmlns:p14="http://schemas.microsoft.com/office/powerpoint/2010/main" val="205275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3" y="218941"/>
            <a:ext cx="11513713" cy="6439436"/>
          </a:xfrm>
        </p:spPr>
        <p:txBody>
          <a:bodyPr>
            <a:normAutofit lnSpcReduction="10000"/>
          </a:bodyPr>
          <a:lstStyle/>
          <a:p>
            <a:pPr marL="0" indent="0">
              <a:buNone/>
            </a:pPr>
            <a:r>
              <a:rPr lang="en-US" sz="2800" b="1" dirty="0"/>
              <a:t>4. Capital Assets:</a:t>
            </a:r>
          </a:p>
          <a:p>
            <a:pPr marL="0" indent="0">
              <a:buNone/>
            </a:pPr>
            <a:r>
              <a:rPr lang="en-US" sz="2800" dirty="0"/>
              <a:t>     A large capital assets of the parent company is owned by the citizens of the company’s home country.</a:t>
            </a:r>
          </a:p>
          <a:p>
            <a:pPr marL="0" indent="0">
              <a:buNone/>
            </a:pPr>
            <a:r>
              <a:rPr lang="en-US" sz="2800" b="1" dirty="0"/>
              <a:t>5. Decisions on Investment:</a:t>
            </a:r>
          </a:p>
          <a:p>
            <a:pPr marL="0" indent="0">
              <a:buNone/>
            </a:pPr>
            <a:r>
              <a:rPr lang="en-US" sz="2800" dirty="0"/>
              <a:t>     Decisions on new investment and the local objectives of MNCs subsidiaries are taken by parent company.</a:t>
            </a:r>
          </a:p>
          <a:p>
            <a:pPr marL="0" indent="0">
              <a:buNone/>
            </a:pPr>
            <a:r>
              <a:rPr lang="en-US" sz="2800" b="1" dirty="0"/>
              <a:t>6. Members of Board of Directors:</a:t>
            </a:r>
          </a:p>
          <a:p>
            <a:pPr marL="0" indent="0">
              <a:buNone/>
            </a:pPr>
            <a:r>
              <a:rPr lang="en-US" sz="2800" dirty="0"/>
              <a:t>    Majority of members of the Board of directors of MNCs are citizens of home country.</a:t>
            </a:r>
          </a:p>
          <a:p>
            <a:pPr marL="514350" indent="-514350">
              <a:buAutoNum type="arabicPeriod" startAt="7"/>
            </a:pPr>
            <a:r>
              <a:rPr lang="en-US" sz="2800" b="1" dirty="0"/>
              <a:t>Huge Revenue: </a:t>
            </a:r>
          </a:p>
          <a:p>
            <a:pPr marL="0" indent="0">
              <a:buNone/>
            </a:pPr>
            <a:r>
              <a:rPr lang="en-US" sz="2800" dirty="0"/>
              <a:t>    MNCs have huge capital resources, latest technology and worldwide technology. They are in position to sell their product manufactured  by them</a:t>
            </a:r>
            <a:endParaRPr lang="en-IN" sz="2800" dirty="0"/>
          </a:p>
        </p:txBody>
      </p:sp>
    </p:spTree>
    <p:extLst>
      <p:ext uri="{BB962C8B-B14F-4D97-AF65-F5344CB8AC3E}">
        <p14:creationId xmlns:p14="http://schemas.microsoft.com/office/powerpoint/2010/main" val="257181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180305"/>
            <a:ext cx="11526592" cy="6439436"/>
          </a:xfrm>
        </p:spPr>
        <p:txBody>
          <a:bodyPr>
            <a:normAutofit/>
          </a:bodyPr>
          <a:lstStyle/>
          <a:p>
            <a:pPr marL="0" indent="0">
              <a:buNone/>
            </a:pPr>
            <a:r>
              <a:rPr lang="en-US" sz="2800" dirty="0"/>
              <a:t>These positive factors of MNCs are lead to earn huge revenue.</a:t>
            </a:r>
          </a:p>
          <a:p>
            <a:pPr marL="0" indent="0">
              <a:buNone/>
            </a:pPr>
            <a:r>
              <a:rPr lang="en-US" sz="2800" dirty="0"/>
              <a:t>9.  Pool of Management Talent:</a:t>
            </a:r>
          </a:p>
          <a:p>
            <a:pPr marL="0" indent="0">
              <a:buNone/>
            </a:pPr>
            <a:r>
              <a:rPr lang="en-US" sz="2800" dirty="0"/>
              <a:t>      MNCs usually possess larger pool of management talent, wider range of skills, better understanding of consumer </a:t>
            </a:r>
            <a:r>
              <a:rPr lang="en-US" sz="2800" dirty="0" err="1"/>
              <a:t>behaviour</a:t>
            </a:r>
            <a:r>
              <a:rPr lang="en-US" sz="2800" dirty="0"/>
              <a:t> and market trends and technological requirements.</a:t>
            </a:r>
          </a:p>
          <a:p>
            <a:pPr marL="0" indent="0">
              <a:buNone/>
            </a:pPr>
            <a:r>
              <a:rPr lang="en-US" sz="2800" dirty="0"/>
              <a:t>      *********     ************         **********</a:t>
            </a:r>
            <a:endParaRPr lang="en-IN" sz="2800" dirty="0"/>
          </a:p>
        </p:txBody>
      </p:sp>
    </p:spTree>
    <p:extLst>
      <p:ext uri="{BB962C8B-B14F-4D97-AF65-F5344CB8AC3E}">
        <p14:creationId xmlns:p14="http://schemas.microsoft.com/office/powerpoint/2010/main" val="271571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7" y="321972"/>
            <a:ext cx="11333408" cy="6259131"/>
          </a:xfrm>
        </p:spPr>
        <p:txBody>
          <a:bodyPr>
            <a:normAutofit/>
          </a:bodyPr>
          <a:lstStyle/>
          <a:p>
            <a:pPr marL="0" indent="0" algn="ctr">
              <a:buNone/>
            </a:pPr>
            <a:r>
              <a:rPr lang="en-US" sz="3200" b="1" dirty="0"/>
              <a:t>Origin and Growth of MNCs</a:t>
            </a:r>
          </a:p>
          <a:p>
            <a:pPr marL="0" indent="0">
              <a:buNone/>
            </a:pPr>
            <a:r>
              <a:rPr lang="en-US" sz="2400" dirty="0"/>
              <a:t>     Multinational in the form  of trading company started in 17</a:t>
            </a:r>
            <a:r>
              <a:rPr lang="en-US" sz="2400" baseline="30000" dirty="0"/>
              <a:t>th</a:t>
            </a:r>
            <a:r>
              <a:rPr lang="en-US" sz="2400" dirty="0"/>
              <a:t> and 18</a:t>
            </a:r>
            <a:r>
              <a:rPr lang="en-US" sz="2400" baseline="30000" dirty="0"/>
              <a:t>th</a:t>
            </a:r>
            <a:r>
              <a:rPr lang="en-US" sz="2400" dirty="0"/>
              <a:t> centuries. </a:t>
            </a:r>
            <a:r>
              <a:rPr lang="en-US" sz="2400" dirty="0" err="1"/>
              <a:t>Eg</a:t>
            </a:r>
            <a:r>
              <a:rPr lang="en-US" sz="2400" dirty="0"/>
              <a:t>. the Hudson bay Company, the East India Company, French Levant Company etc. Further, export and import houses, commercial and financial institutions emerged and began to flourish.</a:t>
            </a:r>
          </a:p>
          <a:p>
            <a:pPr marL="0" indent="0">
              <a:buNone/>
            </a:pPr>
            <a:r>
              <a:rPr lang="en-US" sz="2400" dirty="0"/>
              <a:t>   During the 19</a:t>
            </a:r>
            <a:r>
              <a:rPr lang="en-US" sz="2400" baseline="30000" dirty="0"/>
              <a:t>th</a:t>
            </a:r>
            <a:r>
              <a:rPr lang="en-US" sz="2400" dirty="0"/>
              <a:t> century, foreign investment flowed from Western Europe to the underdeveloped areas of Asia, Africa and America.  Britain, France, Netherland, and Germany were the main exporters of capital. British firms made extensive investments in India, Canada, Australia, and South Africa. </a:t>
            </a:r>
          </a:p>
          <a:p>
            <a:pPr marL="0" indent="0">
              <a:buNone/>
            </a:pPr>
            <a:r>
              <a:rPr lang="en-US" sz="2400" dirty="0"/>
              <a:t>    During 20</a:t>
            </a:r>
            <a:r>
              <a:rPr lang="en-US" sz="2400" baseline="30000" dirty="0"/>
              <a:t>th</a:t>
            </a:r>
            <a:r>
              <a:rPr lang="en-US" sz="2400" dirty="0"/>
              <a:t> century MNCs investment was mainly in mining and petroleum industries. Big oil companies like British Petroleum and Standard oil were first MNCs in this area.</a:t>
            </a:r>
          </a:p>
          <a:p>
            <a:pPr marL="0" indent="0">
              <a:buNone/>
            </a:pPr>
            <a:r>
              <a:rPr lang="en-US" sz="2400" dirty="0"/>
              <a:t>   Gradually, manufacturing and merchandising MNCs like Unilever Lever Brothers, Nestle , Coca cola, singer, ford Motors and  various German Drugs and  chemical firms, began their operations .   </a:t>
            </a:r>
            <a:endParaRPr lang="en-IN" sz="2400" dirty="0"/>
          </a:p>
        </p:txBody>
      </p:sp>
    </p:spTree>
    <p:extLst>
      <p:ext uri="{BB962C8B-B14F-4D97-AF65-F5344CB8AC3E}">
        <p14:creationId xmlns:p14="http://schemas.microsoft.com/office/powerpoint/2010/main" val="315513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725" y="476518"/>
            <a:ext cx="11158351" cy="6014433"/>
          </a:xfrm>
        </p:spPr>
        <p:txBody>
          <a:bodyPr/>
          <a:lstStyle/>
          <a:p>
            <a:pPr marL="0" indent="0">
              <a:buNone/>
            </a:pPr>
            <a:r>
              <a:rPr lang="en-US" dirty="0"/>
              <a:t>          </a:t>
            </a:r>
            <a:r>
              <a:rPr lang="en-US" sz="2400" dirty="0"/>
              <a:t>We can witness three important phase in the growth of MNCs , they are </a:t>
            </a:r>
          </a:p>
          <a:p>
            <a:pPr marL="0" indent="0">
              <a:buNone/>
            </a:pPr>
            <a:r>
              <a:rPr lang="en-US" sz="2400" dirty="0"/>
              <a:t>  1. </a:t>
            </a:r>
            <a:r>
              <a:rPr lang="en-US" sz="2400" b="1" dirty="0"/>
              <a:t>In the first phase </a:t>
            </a:r>
            <a:r>
              <a:rPr lang="en-US" sz="2400" dirty="0"/>
              <a:t>which lasted till the first world war, European companies dominated the scene. </a:t>
            </a:r>
          </a:p>
          <a:p>
            <a:pPr marL="0" indent="0">
              <a:buNone/>
            </a:pPr>
            <a:r>
              <a:rPr lang="en-US" sz="2400" dirty="0"/>
              <a:t>  2</a:t>
            </a:r>
            <a:r>
              <a:rPr lang="en-US" sz="2400" b="1" dirty="0"/>
              <a:t>. In the Second phase</a:t>
            </a:r>
            <a:r>
              <a:rPr lang="en-US" sz="2400" dirty="0"/>
              <a:t>, covering the  decades of fifties and sixties , American  MNCs such as General Motors,  Ford Motors and IBM emerged on the global scene.</a:t>
            </a:r>
          </a:p>
          <a:p>
            <a:pPr marL="0" indent="0">
              <a:buNone/>
            </a:pPr>
            <a:r>
              <a:rPr lang="en-US" sz="2400" dirty="0"/>
              <a:t> 3. </a:t>
            </a:r>
            <a:r>
              <a:rPr lang="en-US" sz="2400" b="1" dirty="0"/>
              <a:t>The Third phase </a:t>
            </a:r>
            <a:r>
              <a:rPr lang="en-US" sz="2400" dirty="0"/>
              <a:t>of the growth of MNCs, beginning form 1970s, has been dominated by Europeans, German and Japanese MNCs. </a:t>
            </a:r>
          </a:p>
          <a:p>
            <a:pPr marL="0" indent="0">
              <a:buNone/>
            </a:pPr>
            <a:r>
              <a:rPr lang="en-US" sz="2400" dirty="0"/>
              <a:t>     In recent years , MNCs  have been produced by developing economies like India, Malaysia, Hong Kong, Singapore, South Korea etc.</a:t>
            </a:r>
          </a:p>
          <a:p>
            <a:pPr marL="0" indent="0">
              <a:buNone/>
            </a:pPr>
            <a:r>
              <a:rPr lang="en-US" sz="2400" dirty="0"/>
              <a:t>     At present 90 percent of the top MNCs have their headquarters in European Union, Japan  and USA.</a:t>
            </a:r>
          </a:p>
          <a:p>
            <a:pPr marL="0" indent="0">
              <a:buNone/>
            </a:pPr>
            <a:r>
              <a:rPr lang="en-US" sz="2400" dirty="0"/>
              <a:t>    According to World Investment Report 2004, there were 61,500 MNCs with over 9.25 lakh foreign affiliates. </a:t>
            </a:r>
            <a:endParaRPr lang="en-IN" dirty="0"/>
          </a:p>
        </p:txBody>
      </p:sp>
    </p:spTree>
    <p:extLst>
      <p:ext uri="{BB962C8B-B14F-4D97-AF65-F5344CB8AC3E}">
        <p14:creationId xmlns:p14="http://schemas.microsoft.com/office/powerpoint/2010/main" val="429391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9" y="218940"/>
            <a:ext cx="11603864" cy="6452315"/>
          </a:xfrm>
        </p:spPr>
        <p:txBody>
          <a:bodyPr>
            <a:normAutofit fontScale="92500" lnSpcReduction="10000"/>
          </a:bodyPr>
          <a:lstStyle/>
          <a:p>
            <a:pPr marL="0" indent="0">
              <a:buNone/>
            </a:pPr>
            <a:r>
              <a:rPr lang="en-US" sz="2800" b="1" dirty="0"/>
              <a:t>Factors Contributing for the Growth of MNCs</a:t>
            </a:r>
          </a:p>
          <a:p>
            <a:pPr marL="0" indent="0">
              <a:buNone/>
            </a:pPr>
            <a:r>
              <a:rPr lang="en-US" sz="2400" b="1" dirty="0"/>
              <a:t>1.  Market Superiorities:</a:t>
            </a:r>
          </a:p>
          <a:p>
            <a:pPr marL="0" indent="0">
              <a:buNone/>
            </a:pPr>
            <a:r>
              <a:rPr lang="en-US" sz="2000" dirty="0"/>
              <a:t>      </a:t>
            </a:r>
            <a:r>
              <a:rPr lang="en-US" sz="2400" dirty="0"/>
              <a:t>MNCs enjoy a number of market </a:t>
            </a:r>
            <a:r>
              <a:rPr lang="en-US" sz="2400" dirty="0" err="1"/>
              <a:t>superioties</a:t>
            </a:r>
            <a:r>
              <a:rPr lang="en-US" sz="2400" dirty="0"/>
              <a:t> over the domestic companies, They are,</a:t>
            </a:r>
          </a:p>
          <a:p>
            <a:pPr marL="0" indent="0">
              <a:buNone/>
            </a:pPr>
            <a:r>
              <a:rPr lang="en-US" sz="2400" dirty="0"/>
              <a:t>     a.  Availability of reliable and up-to-date market information system.</a:t>
            </a:r>
          </a:p>
          <a:p>
            <a:pPr marL="0" indent="0">
              <a:buNone/>
            </a:pPr>
            <a:r>
              <a:rPr lang="en-US" sz="2400" dirty="0"/>
              <a:t>     b.  Market Reputation</a:t>
            </a:r>
          </a:p>
          <a:p>
            <a:pPr marL="0" indent="0">
              <a:buNone/>
            </a:pPr>
            <a:r>
              <a:rPr lang="en-US" sz="2400" dirty="0"/>
              <a:t>     c.  Facing less difficulty in selling its products.</a:t>
            </a:r>
          </a:p>
          <a:p>
            <a:pPr marL="0" indent="0">
              <a:buNone/>
            </a:pPr>
            <a:r>
              <a:rPr lang="en-US" sz="2400" dirty="0"/>
              <a:t>     d.  Effective advertising and sales promotion techniques.</a:t>
            </a:r>
          </a:p>
          <a:p>
            <a:pPr marL="0" indent="0">
              <a:buNone/>
            </a:pPr>
            <a:r>
              <a:rPr lang="en-US" sz="2400" dirty="0"/>
              <a:t>     e. Quick transportation facilities.</a:t>
            </a:r>
          </a:p>
          <a:p>
            <a:pPr marL="0" indent="0">
              <a:buNone/>
            </a:pPr>
            <a:r>
              <a:rPr lang="en-US" sz="2400" dirty="0"/>
              <a:t>     f.  Availability  of Warehousing in different countries. </a:t>
            </a:r>
          </a:p>
          <a:p>
            <a:pPr marL="0" indent="0">
              <a:buNone/>
            </a:pPr>
            <a:r>
              <a:rPr lang="en-US" sz="2400" dirty="0"/>
              <a:t>  All these factors of market superiorities contributed for the growth of MNCs.</a:t>
            </a:r>
          </a:p>
          <a:p>
            <a:pPr marL="0" indent="0">
              <a:buNone/>
            </a:pPr>
            <a:r>
              <a:rPr lang="en-US" sz="2400" dirty="0"/>
              <a:t>2. Product Innovation:</a:t>
            </a:r>
          </a:p>
          <a:p>
            <a:pPr marL="0" indent="0">
              <a:buNone/>
            </a:pPr>
            <a:r>
              <a:rPr lang="en-US" sz="2400" dirty="0"/>
              <a:t>   MNCs with their wide spread operations in many countries, collect information regarding customers taste and preferences. MNCs with their strong R &amp; D department invent new products and develop the existing products.  In developing countries there is a lack R&amp;D facilities. There fore, They invite, MNCs to their countries.</a:t>
            </a:r>
          </a:p>
          <a:p>
            <a:pPr marL="457200" indent="-457200">
              <a:buAutoNum type="arabicPeriod"/>
            </a:pPr>
            <a:endParaRPr lang="en-IN" sz="2000" dirty="0"/>
          </a:p>
        </p:txBody>
      </p:sp>
    </p:spTree>
    <p:extLst>
      <p:ext uri="{BB962C8B-B14F-4D97-AF65-F5344CB8AC3E}">
        <p14:creationId xmlns:p14="http://schemas.microsoft.com/office/powerpoint/2010/main" val="269877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180304"/>
            <a:ext cx="11668259" cy="6516709"/>
          </a:xfrm>
        </p:spPr>
        <p:txBody>
          <a:bodyPr>
            <a:normAutofit lnSpcReduction="10000"/>
          </a:bodyPr>
          <a:lstStyle/>
          <a:p>
            <a:pPr marL="0" indent="0">
              <a:buNone/>
            </a:pPr>
            <a:r>
              <a:rPr lang="en-US" sz="2400" b="1" dirty="0"/>
              <a:t>4.  Financial Superiorities:</a:t>
            </a:r>
          </a:p>
          <a:p>
            <a:pPr marL="0" indent="0">
              <a:buNone/>
            </a:pPr>
            <a:r>
              <a:rPr lang="en-US" sz="2400" dirty="0"/>
              <a:t>     MNCs enjoy financial superiorities compare to national companies. They are</a:t>
            </a:r>
          </a:p>
          <a:p>
            <a:pPr marL="0" indent="0">
              <a:buNone/>
            </a:pPr>
            <a:r>
              <a:rPr lang="en-US" sz="2400" dirty="0"/>
              <a:t>a.  Huge financial resources.</a:t>
            </a:r>
          </a:p>
          <a:p>
            <a:pPr marL="0" indent="0">
              <a:buNone/>
            </a:pPr>
            <a:r>
              <a:rPr lang="en-US" sz="2400" dirty="0"/>
              <a:t>b.  Effective  and economic utilization of funds.</a:t>
            </a:r>
          </a:p>
          <a:p>
            <a:pPr marL="0" indent="0">
              <a:buNone/>
            </a:pPr>
            <a:r>
              <a:rPr lang="en-US" sz="2400" dirty="0"/>
              <a:t>c.   Easy access to external capital markets.</a:t>
            </a:r>
          </a:p>
          <a:p>
            <a:pPr marL="0" indent="0">
              <a:buNone/>
            </a:pPr>
            <a:r>
              <a:rPr lang="en-US" sz="2400" dirty="0"/>
              <a:t>d.  Access to international banks and financial institutions.</a:t>
            </a:r>
          </a:p>
          <a:p>
            <a:pPr marL="0" indent="0">
              <a:buNone/>
            </a:pPr>
            <a:r>
              <a:rPr lang="en-US" sz="2400" dirty="0"/>
              <a:t>  </a:t>
            </a:r>
            <a:r>
              <a:rPr lang="en-US" sz="2400" b="1" dirty="0"/>
              <a:t>4,  Expansion of Market Territory </a:t>
            </a:r>
          </a:p>
          <a:p>
            <a:pPr marL="0" indent="0">
              <a:buNone/>
            </a:pPr>
            <a:r>
              <a:rPr lang="en-US" sz="2400" dirty="0"/>
              <a:t>      The growth of the various economies along with growth of GDP and per capita income resulted in the rise in the living standards.  These factors contributed for the expansion of market territories. To increase the revenue, MNCs expanded their market territory to different countries especially developing countries.</a:t>
            </a:r>
          </a:p>
          <a:p>
            <a:pPr marL="0" indent="0">
              <a:buNone/>
            </a:pPr>
            <a:r>
              <a:rPr lang="en-US" sz="2400" b="1" dirty="0"/>
              <a:t>5. Technological Resources:</a:t>
            </a:r>
          </a:p>
          <a:p>
            <a:pPr marL="0" indent="0">
              <a:buNone/>
            </a:pPr>
            <a:r>
              <a:rPr lang="en-US" sz="2400" b="1" dirty="0"/>
              <a:t>     </a:t>
            </a:r>
            <a:r>
              <a:rPr lang="en-US" sz="2400" dirty="0"/>
              <a:t>MNCs are invited by the developing countries mostly due to technological backwardness of these countries. They develop technology through continuous research and development. The rich financial and other resources the MNCs enable them to invest on R &amp;D and develop the advanced technology.</a:t>
            </a:r>
            <a:endParaRPr lang="en-IN" sz="2400" b="1" dirty="0"/>
          </a:p>
        </p:txBody>
      </p:sp>
    </p:spTree>
    <p:extLst>
      <p:ext uri="{BB962C8B-B14F-4D97-AF65-F5344CB8AC3E}">
        <p14:creationId xmlns:p14="http://schemas.microsoft.com/office/powerpoint/2010/main" val="255557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3" y="141669"/>
            <a:ext cx="11526590" cy="6516708"/>
          </a:xfrm>
        </p:spPr>
        <p:txBody>
          <a:bodyPr>
            <a:normAutofit/>
          </a:bodyPr>
          <a:lstStyle/>
          <a:p>
            <a:pPr marL="0" indent="0">
              <a:buNone/>
            </a:pPr>
            <a:r>
              <a:rPr lang="en-US" sz="2400" b="1" dirty="0"/>
              <a:t>Role of MNCs In Developing Economies.</a:t>
            </a:r>
          </a:p>
          <a:p>
            <a:pPr marL="0" indent="0">
              <a:buNone/>
            </a:pPr>
            <a:r>
              <a:rPr lang="en-US" sz="2400" b="1" dirty="0"/>
              <a:t> 1.  Sustaining a High level of Investment.</a:t>
            </a:r>
          </a:p>
          <a:p>
            <a:pPr marL="0" indent="0">
              <a:buNone/>
            </a:pPr>
            <a:r>
              <a:rPr lang="en-US" sz="2400" dirty="0"/>
              <a:t>     In the developing economies , there is a </a:t>
            </a:r>
            <a:r>
              <a:rPr lang="en-US" sz="2400" dirty="0" err="1"/>
              <a:t>a</a:t>
            </a:r>
            <a:r>
              <a:rPr lang="en-US" sz="2400" dirty="0"/>
              <a:t> gap between savings and investment. This has to be filled in through foreign capital. MNCs can help in supplementing domestic savings of the less developed economies.</a:t>
            </a:r>
          </a:p>
          <a:p>
            <a:pPr marL="0" indent="0">
              <a:buNone/>
            </a:pPr>
            <a:r>
              <a:rPr lang="en-US" sz="2400" b="1" dirty="0"/>
              <a:t>2. Benefits of New Technology: </a:t>
            </a:r>
          </a:p>
          <a:p>
            <a:pPr marL="0" indent="0">
              <a:buNone/>
            </a:pPr>
            <a:r>
              <a:rPr lang="en-US" sz="2400" dirty="0"/>
              <a:t>    In the developing economies, technology is quite backward. It is unable to keep increase productivity. MNCs contribute to get modern technology and increase production in the developing countries.</a:t>
            </a:r>
          </a:p>
          <a:p>
            <a:pPr marL="0" indent="0">
              <a:buNone/>
            </a:pPr>
            <a:r>
              <a:rPr lang="en-US" sz="2400" b="1" dirty="0"/>
              <a:t>3. Utilization Natural Resources:</a:t>
            </a:r>
          </a:p>
          <a:p>
            <a:pPr marL="0" indent="0">
              <a:buNone/>
            </a:pPr>
            <a:r>
              <a:rPr lang="en-US" sz="2400" b="1" dirty="0"/>
              <a:t>   </a:t>
            </a:r>
            <a:r>
              <a:rPr lang="en-US" sz="2400" dirty="0"/>
              <a:t>In the developing economies , natural resources are available in the plenty But they are either unutilized or  underutilized for want of proper technology and adequate capital. MNCs help to use these resources by providing capital technology. </a:t>
            </a:r>
            <a:endParaRPr lang="en-IN" sz="2400" b="1" dirty="0"/>
          </a:p>
        </p:txBody>
      </p:sp>
    </p:spTree>
    <p:extLst>
      <p:ext uri="{BB962C8B-B14F-4D97-AF65-F5344CB8AC3E}">
        <p14:creationId xmlns:p14="http://schemas.microsoft.com/office/powerpoint/2010/main" val="363995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255924496"/>
              </p:ext>
            </p:extLst>
          </p:nvPr>
        </p:nvGraphicFramePr>
        <p:xfrm>
          <a:off x="128788" y="103031"/>
          <a:ext cx="11951594" cy="6754971"/>
        </p:xfrm>
        <a:graphic>
          <a:graphicData uri="http://schemas.openxmlformats.org/drawingml/2006/table">
            <a:tbl>
              <a:tblPr/>
              <a:tblGrid>
                <a:gridCol w="1262088">
                  <a:extLst>
                    <a:ext uri="{9D8B030D-6E8A-4147-A177-3AD203B41FA5}">
                      <a16:colId xmlns:a16="http://schemas.microsoft.com/office/drawing/2014/main" val="20000"/>
                    </a:ext>
                  </a:extLst>
                </a:gridCol>
                <a:gridCol w="3365569">
                  <a:extLst>
                    <a:ext uri="{9D8B030D-6E8A-4147-A177-3AD203B41FA5}">
                      <a16:colId xmlns:a16="http://schemas.microsoft.com/office/drawing/2014/main" val="20001"/>
                    </a:ext>
                  </a:extLst>
                </a:gridCol>
                <a:gridCol w="1924678">
                  <a:extLst>
                    <a:ext uri="{9D8B030D-6E8A-4147-A177-3AD203B41FA5}">
                      <a16:colId xmlns:a16="http://schemas.microsoft.com/office/drawing/2014/main" val="20002"/>
                    </a:ext>
                  </a:extLst>
                </a:gridCol>
                <a:gridCol w="2120987">
                  <a:extLst>
                    <a:ext uri="{9D8B030D-6E8A-4147-A177-3AD203B41FA5}">
                      <a16:colId xmlns:a16="http://schemas.microsoft.com/office/drawing/2014/main" val="20003"/>
                    </a:ext>
                  </a:extLst>
                </a:gridCol>
                <a:gridCol w="3278272">
                  <a:extLst>
                    <a:ext uri="{9D8B030D-6E8A-4147-A177-3AD203B41FA5}">
                      <a16:colId xmlns:a16="http://schemas.microsoft.com/office/drawing/2014/main" val="20004"/>
                    </a:ext>
                  </a:extLst>
                </a:gridCol>
              </a:tblGrid>
              <a:tr h="647187">
                <a:tc>
                  <a:txBody>
                    <a:bodyPr/>
                    <a:lstStyle/>
                    <a:p>
                      <a:pPr algn="l"/>
                      <a:r>
                        <a:rPr lang="en-IN" b="1" dirty="0">
                          <a:effectLst/>
                        </a:rPr>
                        <a:t>. No.</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BDD6EE"/>
                    </a:solidFill>
                  </a:tcPr>
                </a:tc>
                <a:tc>
                  <a:txBody>
                    <a:bodyPr/>
                    <a:lstStyle/>
                    <a:p>
                      <a:pPr algn="l"/>
                      <a:r>
                        <a:rPr lang="en-US" b="1" dirty="0">
                          <a:effectLst/>
                        </a:rPr>
                        <a:t>India’s famous company</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BDD6EE"/>
                    </a:solidFill>
                  </a:tcPr>
                </a:tc>
                <a:tc>
                  <a:txBody>
                    <a:bodyPr/>
                    <a:lstStyle/>
                    <a:p>
                      <a:pPr algn="l"/>
                      <a:r>
                        <a:rPr lang="en-IN" b="1" dirty="0">
                          <a:effectLst/>
                        </a:rPr>
                        <a:t>CEO</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BDD6EE"/>
                    </a:solidFill>
                  </a:tcPr>
                </a:tc>
                <a:tc>
                  <a:txBody>
                    <a:bodyPr/>
                    <a:lstStyle/>
                    <a:p>
                      <a:pPr algn="l"/>
                      <a:r>
                        <a:rPr lang="en-IN" b="1" dirty="0">
                          <a:effectLst/>
                        </a:rPr>
                        <a:t>Headquarter</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BDD6EE"/>
                    </a:solidFill>
                  </a:tcPr>
                </a:tc>
                <a:tc>
                  <a:txBody>
                    <a:bodyPr/>
                    <a:lstStyle/>
                    <a:p>
                      <a:pPr algn="l"/>
                      <a:r>
                        <a:rPr lang="en-IN" b="1">
                          <a:effectLst/>
                        </a:rPr>
                        <a:t>Company’s Logo</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180205">
                <a:tc>
                  <a:txBody>
                    <a:bodyPr/>
                    <a:lstStyle/>
                    <a:p>
                      <a:pPr algn="l"/>
                      <a:r>
                        <a:rPr lang="en-IN" b="1">
                          <a:effectLst/>
                        </a:rPr>
                        <a:t>1.</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Micromax Informatics</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Vineet Taneja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Gurgaon</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8209">
                <a:tc>
                  <a:txBody>
                    <a:bodyPr/>
                    <a:lstStyle/>
                    <a:p>
                      <a:pPr algn="l"/>
                      <a:r>
                        <a:rPr lang="en-IN" b="1">
                          <a:effectLst/>
                        </a:rPr>
                        <a:t>2.</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Karbonn Mobiles</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Pradeep Jain</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Bengaluru &amp; Noida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4480">
                <a:tc>
                  <a:txBody>
                    <a:bodyPr/>
                    <a:lstStyle/>
                    <a:p>
                      <a:pPr algn="l"/>
                      <a:r>
                        <a:rPr lang="en-IN" b="1" dirty="0">
                          <a:effectLst/>
                        </a:rPr>
                        <a:t>3.</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Hero Motocorp</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Pawan Munjal</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New Delhi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04480">
                <a:tc>
                  <a:txBody>
                    <a:bodyPr/>
                    <a:lstStyle/>
                    <a:p>
                      <a:pPr algn="l"/>
                      <a:r>
                        <a:rPr lang="en-IN" b="1">
                          <a:effectLst/>
                        </a:rPr>
                        <a:t>4.</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Bajaj</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Rajiv Bajaj</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Pune</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80205">
                <a:tc>
                  <a:txBody>
                    <a:bodyPr/>
                    <a:lstStyle/>
                    <a:p>
                      <a:pPr algn="l"/>
                      <a:r>
                        <a:rPr lang="en-IN" b="1">
                          <a:effectLst/>
                        </a:rPr>
                        <a:t>5.</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Bharti Enterprises</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Sunil Bharti Mittal</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New Delhi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80205">
                <a:tc>
                  <a:txBody>
                    <a:bodyPr/>
                    <a:lstStyle/>
                    <a:p>
                      <a:pPr algn="l"/>
                      <a:r>
                        <a:rPr lang="en-IN" b="1">
                          <a:effectLst/>
                        </a:rPr>
                        <a:t>6.</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Aditya Birla Group</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err="1">
                          <a:effectLst/>
                        </a:rPr>
                        <a:t>Dr.</a:t>
                      </a:r>
                      <a:r>
                        <a:rPr lang="en-IN" b="0" dirty="0">
                          <a:effectLst/>
                        </a:rPr>
                        <a:t> </a:t>
                      </a:r>
                      <a:r>
                        <a:rPr lang="en-IN" b="0" dirty="0" err="1">
                          <a:effectLst/>
                        </a:rPr>
                        <a:t>Santrupt</a:t>
                      </a:r>
                      <a:r>
                        <a:rPr lang="en-IN" b="0" dirty="0">
                          <a:effectLst/>
                        </a:rPr>
                        <a:t> </a:t>
                      </a:r>
                      <a:r>
                        <a:rPr lang="en-IN" b="0" dirty="0" err="1">
                          <a:effectLst/>
                        </a:rPr>
                        <a:t>Misra</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Mumbai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endParaRPr lang="en-IN" dirty="0"/>
                    </a:p>
                  </a:txBody>
                  <a:tcPr>
                    <a:lnL w="9525" cap="flat" cmpd="sng" algn="ctr">
                      <a:solidFill>
                        <a:srgbClr val="E5E5E5"/>
                      </a:solidFill>
                      <a:prstDash val="solid"/>
                      <a:round/>
                      <a:headEnd type="none" w="med" len="med"/>
                      <a:tailEnd type="none" w="med" len="med"/>
                    </a:lnL>
                    <a:lnT w="9525" cap="flat" cmpd="sng" algn="ctr">
                      <a:solidFill>
                        <a:srgbClr val="E5E5E5"/>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4" name="AutoShape 1" descr="micromax-logo"/>
          <p:cNvSpPr>
            <a:spLocks noChangeAspect="1" noChangeArrowheads="1"/>
          </p:cNvSpPr>
          <p:nvPr/>
        </p:nvSpPr>
        <p:spPr bwMode="auto">
          <a:xfrm>
            <a:off x="-535435" y="-732402"/>
            <a:ext cx="3029069" cy="2334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129" y="4015043"/>
            <a:ext cx="1905000" cy="7501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129" y="937277"/>
            <a:ext cx="1905000" cy="9787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129" y="5654228"/>
            <a:ext cx="2362733" cy="12037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129" y="2926768"/>
            <a:ext cx="1905000" cy="72584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129" y="4895020"/>
            <a:ext cx="1905000" cy="8720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6129" y="2063594"/>
            <a:ext cx="1905000" cy="978795"/>
          </a:xfrm>
          <a:prstGeom prst="rect">
            <a:avLst/>
          </a:prstGeom>
        </p:spPr>
      </p:pic>
    </p:spTree>
    <p:extLst>
      <p:ext uri="{BB962C8B-B14F-4D97-AF65-F5344CB8AC3E}">
        <p14:creationId xmlns:p14="http://schemas.microsoft.com/office/powerpoint/2010/main" val="142260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941" y="103030"/>
            <a:ext cx="11694017" cy="6555641"/>
          </a:xfrm>
          <a:prstGeom prst="rect">
            <a:avLst/>
          </a:prstGeom>
        </p:spPr>
        <p:txBody>
          <a:bodyPr wrap="square">
            <a:spAutoFit/>
          </a:bodyPr>
          <a:lstStyle/>
          <a:p>
            <a:pPr marL="514350" indent="-514350">
              <a:buAutoNum type="arabicPeriod" startAt="3"/>
            </a:pPr>
            <a:r>
              <a:rPr lang="en-US" sz="2800" b="1" dirty="0"/>
              <a:t>Expectations of profit:</a:t>
            </a:r>
          </a:p>
          <a:p>
            <a:r>
              <a:rPr lang="en-US" sz="2800" dirty="0"/>
              <a:t>     A foreign investor always has the profit motive in his mind at the time of making capital in the other country. Where the possibilities of earning profit are more, capital flows into that country.</a:t>
            </a:r>
          </a:p>
          <a:p>
            <a:r>
              <a:rPr lang="en-US" sz="2800" dirty="0"/>
              <a:t>Similarly, a foreign entrepreneur keeps expected profit in a country. He will invest in that project where the expected profit is more as compared to a less profitable project. This leads to larger inflow of capital.</a:t>
            </a:r>
          </a:p>
          <a:p>
            <a:r>
              <a:rPr lang="en-US" sz="2800" dirty="0"/>
              <a:t>4.</a:t>
            </a:r>
            <a:r>
              <a:rPr lang="en-US" sz="2800" b="1" dirty="0"/>
              <a:t> Costs of Production:</a:t>
            </a:r>
          </a:p>
          <a:p>
            <a:r>
              <a:rPr lang="en-US" sz="2800" dirty="0"/>
              <a:t>    Capital movements depend on production costs in other countries. In countries where </a:t>
            </a:r>
            <a:r>
              <a:rPr lang="en-US" sz="2800" dirty="0" err="1"/>
              <a:t>labour</a:t>
            </a:r>
            <a:r>
              <a:rPr lang="en-US" sz="2800" dirty="0"/>
              <a:t>, raw martials </a:t>
            </a:r>
            <a:r>
              <a:rPr lang="en-US" sz="2800" dirty="0" err="1"/>
              <a:t>etc</a:t>
            </a:r>
            <a:r>
              <a:rPr lang="en-US" sz="2800" dirty="0"/>
              <a:t> are cheap and easily available, more private capital flows into them. The main reason of huge capital investment in </a:t>
            </a:r>
            <a:r>
              <a:rPr lang="en-US" sz="2800" dirty="0" err="1"/>
              <a:t>korea,Singapore</a:t>
            </a:r>
            <a:r>
              <a:rPr lang="en-US" sz="2800" dirty="0"/>
              <a:t>, Hong Kong and other developing countries by the MNCs is low production costs there. </a:t>
            </a:r>
          </a:p>
          <a:p>
            <a:endParaRPr lang="en-US" sz="2800" dirty="0"/>
          </a:p>
        </p:txBody>
      </p:sp>
    </p:spTree>
    <p:extLst>
      <p:ext uri="{BB962C8B-B14F-4D97-AF65-F5344CB8AC3E}">
        <p14:creationId xmlns:p14="http://schemas.microsoft.com/office/powerpoint/2010/main" val="124124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7242631"/>
              </p:ext>
            </p:extLst>
          </p:nvPr>
        </p:nvGraphicFramePr>
        <p:xfrm>
          <a:off x="837391" y="244042"/>
          <a:ext cx="8808886" cy="6423548"/>
        </p:xfrm>
        <a:graphic>
          <a:graphicData uri="http://schemas.openxmlformats.org/drawingml/2006/table">
            <a:tbl>
              <a:tblPr/>
              <a:tblGrid>
                <a:gridCol w="934298">
                  <a:extLst>
                    <a:ext uri="{9D8B030D-6E8A-4147-A177-3AD203B41FA5}">
                      <a16:colId xmlns:a16="http://schemas.microsoft.com/office/drawing/2014/main" val="20000"/>
                    </a:ext>
                  </a:extLst>
                </a:gridCol>
                <a:gridCol w="1988942">
                  <a:extLst>
                    <a:ext uri="{9D8B030D-6E8A-4147-A177-3AD203B41FA5}">
                      <a16:colId xmlns:a16="http://schemas.microsoft.com/office/drawing/2014/main" val="20001"/>
                    </a:ext>
                  </a:extLst>
                </a:gridCol>
                <a:gridCol w="1996225">
                  <a:extLst>
                    <a:ext uri="{9D8B030D-6E8A-4147-A177-3AD203B41FA5}">
                      <a16:colId xmlns:a16="http://schemas.microsoft.com/office/drawing/2014/main" val="20002"/>
                    </a:ext>
                  </a:extLst>
                </a:gridCol>
                <a:gridCol w="1558344">
                  <a:extLst>
                    <a:ext uri="{9D8B030D-6E8A-4147-A177-3AD203B41FA5}">
                      <a16:colId xmlns:a16="http://schemas.microsoft.com/office/drawing/2014/main" val="20003"/>
                    </a:ext>
                  </a:extLst>
                </a:gridCol>
                <a:gridCol w="2331077">
                  <a:extLst>
                    <a:ext uri="{9D8B030D-6E8A-4147-A177-3AD203B41FA5}">
                      <a16:colId xmlns:a16="http://schemas.microsoft.com/office/drawing/2014/main" val="20004"/>
                    </a:ext>
                  </a:extLst>
                </a:gridCol>
              </a:tblGrid>
              <a:tr h="715022">
                <a:tc>
                  <a:txBody>
                    <a:bodyPr/>
                    <a:lstStyle/>
                    <a:p>
                      <a:pPr algn="l"/>
                      <a:r>
                        <a:rPr lang="en-IN" b="1" dirty="0">
                          <a:effectLst/>
                        </a:rPr>
                        <a:t>7.</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Dabur</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Sunil Duggal</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Ghaziabad</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51290">
                <a:tc>
                  <a:txBody>
                    <a:bodyPr/>
                    <a:lstStyle/>
                    <a:p>
                      <a:pPr algn="l"/>
                      <a:r>
                        <a:rPr lang="en-IN" b="1">
                          <a:effectLst/>
                        </a:rPr>
                        <a:t>8.</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err="1">
                          <a:effectLst/>
                        </a:rPr>
                        <a:t>Dr.</a:t>
                      </a:r>
                      <a:r>
                        <a:rPr lang="en-IN" b="0" dirty="0">
                          <a:effectLst/>
                        </a:rPr>
                        <a:t> Reddy’s Laboratories</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G. V. Prasad</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Hyderabad</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0880">
                <a:tc>
                  <a:txBody>
                    <a:bodyPr/>
                    <a:lstStyle/>
                    <a:p>
                      <a:pPr algn="l"/>
                      <a:r>
                        <a:rPr lang="en-IN" b="1">
                          <a:effectLst/>
                        </a:rPr>
                        <a:t>9.</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Hindustan Unilever Limited</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err="1">
                          <a:effectLst/>
                        </a:rPr>
                        <a:t>Sanjiv</a:t>
                      </a:r>
                      <a:r>
                        <a:rPr lang="en-IN" b="0" dirty="0">
                          <a:effectLst/>
                        </a:rPr>
                        <a:t> Mehta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Mumbai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5022">
                <a:tc>
                  <a:txBody>
                    <a:bodyPr/>
                    <a:lstStyle/>
                    <a:p>
                      <a:pPr algn="l"/>
                      <a:r>
                        <a:rPr lang="en-IN" b="1">
                          <a:effectLst/>
                        </a:rPr>
                        <a:t>10.</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Cafe Coffee Day</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Venu Madhav</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Bengaluru</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5022">
                <a:tc>
                  <a:txBody>
                    <a:bodyPr/>
                    <a:lstStyle/>
                    <a:p>
                      <a:pPr algn="l"/>
                      <a:r>
                        <a:rPr lang="en-IN" b="1">
                          <a:effectLst/>
                        </a:rPr>
                        <a:t>11.</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Britannia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Varun Berry</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Bengaluru</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51290">
                <a:tc>
                  <a:txBody>
                    <a:bodyPr/>
                    <a:lstStyle/>
                    <a:p>
                      <a:pPr algn="l"/>
                      <a:r>
                        <a:rPr lang="en-IN" b="1">
                          <a:effectLst/>
                        </a:rPr>
                        <a:t>12.</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Parle Agro</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Schauna Chauhan</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Mumbai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 </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15022">
                <a:tc>
                  <a:txBody>
                    <a:bodyPr/>
                    <a:lstStyle/>
                    <a:p>
                      <a:pPr algn="l"/>
                      <a:r>
                        <a:rPr lang="en-IN" b="1">
                          <a:effectLst/>
                        </a:rPr>
                        <a:t>13.</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ONGC</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err="1">
                          <a:effectLst/>
                        </a:rPr>
                        <a:t>Shashi</a:t>
                      </a:r>
                      <a:r>
                        <a:rPr lang="en-IN" b="0" dirty="0">
                          <a:effectLst/>
                        </a:rPr>
                        <a:t> </a:t>
                      </a:r>
                      <a:r>
                        <a:rPr lang="en-IN" b="0" dirty="0" err="1">
                          <a:effectLst/>
                        </a:rPr>
                        <a:t>Shanker</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Delhi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endParaRPr lang="en-IN" dirty="0"/>
                    </a:p>
                  </a:txBody>
                  <a:tcPr>
                    <a:lnL w="9525" cap="flat" cmpd="sng" algn="ctr">
                      <a:solidFill>
                        <a:srgbClr val="E5E5E5"/>
                      </a:solidFill>
                      <a:prstDash val="solid"/>
                      <a:round/>
                      <a:headEnd type="none" w="med" len="med"/>
                      <a:tailEnd type="none" w="med" len="med"/>
                    </a:lnL>
                    <a:lnT w="9525" cap="flat" cmpd="sng" algn="ctr">
                      <a:solidFill>
                        <a:srgbClr val="E5E5E5"/>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pic>
        <p:nvPicPr>
          <p:cNvPr id="2049" name="Picture 1" descr="Dabur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841" y="156979"/>
            <a:ext cx="1904999" cy="9723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Reddy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225" y="1202798"/>
            <a:ext cx="1905000" cy="10301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industan_Unilev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446" y="2232945"/>
            <a:ext cx="1803042" cy="9376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fe-Coffee-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328" y="3253668"/>
            <a:ext cx="1905000" cy="7188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ritannia_Industries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224" y="4014701"/>
            <a:ext cx="1905000" cy="9787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rle-Ag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467" y="5050733"/>
            <a:ext cx="1905000" cy="7868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2488" y="5988424"/>
            <a:ext cx="1905000" cy="672400"/>
          </a:xfrm>
          <a:prstGeom prst="rect">
            <a:avLst/>
          </a:prstGeom>
        </p:spPr>
      </p:pic>
    </p:spTree>
    <p:extLst>
      <p:ext uri="{BB962C8B-B14F-4D97-AF65-F5344CB8AC3E}">
        <p14:creationId xmlns:p14="http://schemas.microsoft.com/office/powerpoint/2010/main" val="306329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4455" y="326265"/>
            <a:ext cx="8596668" cy="768439"/>
          </a:xfrm>
        </p:spPr>
        <p:txBody>
          <a:bodyPr/>
          <a:lstStyle/>
          <a:p>
            <a:pPr algn="ctr"/>
            <a:r>
              <a:rPr lang="en-US" b="1" dirty="0"/>
              <a:t>WORLD FAMOUS MNCs</a:t>
            </a:r>
            <a:endParaRPr lang="en-IN" b="1"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177748347"/>
              </p:ext>
            </p:extLst>
          </p:nvPr>
        </p:nvGraphicFramePr>
        <p:xfrm>
          <a:off x="0" y="1545460"/>
          <a:ext cx="11578108" cy="4958370"/>
        </p:xfrm>
        <a:graphic>
          <a:graphicData uri="http://schemas.openxmlformats.org/drawingml/2006/table">
            <a:tbl>
              <a:tblPr/>
              <a:tblGrid>
                <a:gridCol w="1169507">
                  <a:extLst>
                    <a:ext uri="{9D8B030D-6E8A-4147-A177-3AD203B41FA5}">
                      <a16:colId xmlns:a16="http://schemas.microsoft.com/office/drawing/2014/main" val="20000"/>
                    </a:ext>
                  </a:extLst>
                </a:gridCol>
                <a:gridCol w="1754260">
                  <a:extLst>
                    <a:ext uri="{9D8B030D-6E8A-4147-A177-3AD203B41FA5}">
                      <a16:colId xmlns:a16="http://schemas.microsoft.com/office/drawing/2014/main" val="20001"/>
                    </a:ext>
                  </a:extLst>
                </a:gridCol>
                <a:gridCol w="2923764">
                  <a:extLst>
                    <a:ext uri="{9D8B030D-6E8A-4147-A177-3AD203B41FA5}">
                      <a16:colId xmlns:a16="http://schemas.microsoft.com/office/drawing/2014/main" val="20002"/>
                    </a:ext>
                  </a:extLst>
                </a:gridCol>
                <a:gridCol w="5730577">
                  <a:extLst>
                    <a:ext uri="{9D8B030D-6E8A-4147-A177-3AD203B41FA5}">
                      <a16:colId xmlns:a16="http://schemas.microsoft.com/office/drawing/2014/main" val="20003"/>
                    </a:ext>
                  </a:extLst>
                </a:gridCol>
              </a:tblGrid>
              <a:tr h="826395">
                <a:tc>
                  <a:txBody>
                    <a:bodyPr/>
                    <a:lstStyle/>
                    <a:p>
                      <a:pPr algn="l"/>
                      <a:r>
                        <a:rPr lang="en-IN" b="1" dirty="0">
                          <a:effectLst/>
                        </a:rPr>
                        <a:t>S. No.</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1" dirty="0">
                          <a:effectLst/>
                        </a:rPr>
                        <a:t>World</a:t>
                      </a:r>
                      <a:r>
                        <a:rPr lang="en-US" b="1" baseline="0" dirty="0">
                          <a:effectLst/>
                        </a:rPr>
                        <a:t> famous</a:t>
                      </a:r>
                    </a:p>
                    <a:p>
                      <a:pPr algn="l"/>
                      <a:r>
                        <a:rPr lang="en-US" b="1" baseline="0" dirty="0">
                          <a:effectLst/>
                        </a:rPr>
                        <a:t>MNCs</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CEO</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Headquarter</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6395">
                <a:tc>
                  <a:txBody>
                    <a:bodyPr/>
                    <a:lstStyle/>
                    <a:p>
                      <a:pPr algn="l"/>
                      <a:r>
                        <a:rPr lang="en-IN" b="0">
                          <a:effectLst/>
                        </a:rPr>
                        <a:t>1</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Amazon</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Jeffrey Bezos</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a:effectLst/>
                        </a:rPr>
                        <a:t>Seattle, WA,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6395">
                <a:tc>
                  <a:txBody>
                    <a:bodyPr/>
                    <a:lstStyle/>
                    <a:p>
                      <a:pPr algn="l"/>
                      <a:r>
                        <a:rPr lang="en-IN" b="0">
                          <a:effectLst/>
                        </a:rPr>
                        <a:t>2</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Intel</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Robert(Bob) H. Swan</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dirty="0">
                          <a:effectLst/>
                        </a:rPr>
                        <a:t>Santa Clara, CA,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6395">
                <a:tc>
                  <a:txBody>
                    <a:bodyPr/>
                    <a:lstStyle/>
                    <a:p>
                      <a:pPr algn="l"/>
                      <a:r>
                        <a:rPr lang="en-IN" b="0">
                          <a:effectLst/>
                        </a:rPr>
                        <a:t>3</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Rolex</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Jean-Frederic Dufour</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a:effectLst/>
                        </a:rPr>
                        <a:t>Geneva, Canton of Geneva, Switzerland</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26395">
                <a:tc>
                  <a:txBody>
                    <a:bodyPr/>
                    <a:lstStyle/>
                    <a:p>
                      <a:pPr algn="l"/>
                      <a:r>
                        <a:rPr lang="en-IN" b="0" dirty="0">
                          <a:effectLst/>
                        </a:rPr>
                        <a:t>4</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MediaTek</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Rick Tsai</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Hsinchu, Taiwan, Taiwan</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6395">
                <a:tc>
                  <a:txBody>
                    <a:bodyPr/>
                    <a:lstStyle/>
                    <a:p>
                      <a:pPr algn="l"/>
                      <a:r>
                        <a:rPr lang="en-IN" b="0">
                          <a:effectLst/>
                        </a:rPr>
                        <a:t>5</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Twitter</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Jack P. Dorsey</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dirty="0">
                          <a:effectLst/>
                        </a:rPr>
                        <a:t>San Francisco, CA,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343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9850111"/>
              </p:ext>
            </p:extLst>
          </p:nvPr>
        </p:nvGraphicFramePr>
        <p:xfrm>
          <a:off x="1142206" y="528035"/>
          <a:ext cx="9894988" cy="5859885"/>
        </p:xfrm>
        <a:graphic>
          <a:graphicData uri="http://schemas.openxmlformats.org/drawingml/2006/table">
            <a:tbl>
              <a:tblPr/>
              <a:tblGrid>
                <a:gridCol w="999494">
                  <a:extLst>
                    <a:ext uri="{9D8B030D-6E8A-4147-A177-3AD203B41FA5}">
                      <a16:colId xmlns:a16="http://schemas.microsoft.com/office/drawing/2014/main" val="20000"/>
                    </a:ext>
                  </a:extLst>
                </a:gridCol>
                <a:gridCol w="1499241">
                  <a:extLst>
                    <a:ext uri="{9D8B030D-6E8A-4147-A177-3AD203B41FA5}">
                      <a16:colId xmlns:a16="http://schemas.microsoft.com/office/drawing/2014/main" val="20001"/>
                    </a:ext>
                  </a:extLst>
                </a:gridCol>
                <a:gridCol w="2498734">
                  <a:extLst>
                    <a:ext uri="{9D8B030D-6E8A-4147-A177-3AD203B41FA5}">
                      <a16:colId xmlns:a16="http://schemas.microsoft.com/office/drawing/2014/main" val="20002"/>
                    </a:ext>
                  </a:extLst>
                </a:gridCol>
                <a:gridCol w="4897519">
                  <a:extLst>
                    <a:ext uri="{9D8B030D-6E8A-4147-A177-3AD203B41FA5}">
                      <a16:colId xmlns:a16="http://schemas.microsoft.com/office/drawing/2014/main" val="20003"/>
                    </a:ext>
                  </a:extLst>
                </a:gridCol>
              </a:tblGrid>
              <a:tr h="1171977">
                <a:tc>
                  <a:txBody>
                    <a:bodyPr/>
                    <a:lstStyle/>
                    <a:p>
                      <a:pPr algn="l"/>
                      <a:r>
                        <a:rPr lang="en-IN" b="0" dirty="0">
                          <a:effectLst/>
                        </a:rPr>
                        <a:t>6</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MasterCard</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Ajaypal Singh Banga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a:effectLst/>
                        </a:rPr>
                        <a:t>Purchase, NY,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71977">
                <a:tc>
                  <a:txBody>
                    <a:bodyPr/>
                    <a:lstStyle/>
                    <a:p>
                      <a:pPr algn="l"/>
                      <a:r>
                        <a:rPr lang="en-IN" b="0">
                          <a:effectLst/>
                        </a:rPr>
                        <a:t>7</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Adidas</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dirty="0">
                          <a:effectLst/>
                        </a:rPr>
                        <a:t>Kasper </a:t>
                      </a:r>
                      <a:r>
                        <a:rPr lang="en-IN" b="0" dirty="0" err="1">
                          <a:effectLst/>
                        </a:rPr>
                        <a:t>Rørsted</a:t>
                      </a:r>
                      <a:endParaRPr lang="en-IN" b="0" dirty="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Herzogenaurach, Bavaria, Germany</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71977">
                <a:tc>
                  <a:txBody>
                    <a:bodyPr/>
                    <a:lstStyle/>
                    <a:p>
                      <a:pPr algn="l"/>
                      <a:r>
                        <a:rPr lang="en-IN" b="0">
                          <a:effectLst/>
                        </a:rPr>
                        <a:t>8</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Nike</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Mark Parker</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a:effectLst/>
                        </a:rPr>
                        <a:t>Beaverton, OR,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71977">
                <a:tc>
                  <a:txBody>
                    <a:bodyPr/>
                    <a:lstStyle/>
                    <a:p>
                      <a:pPr algn="l"/>
                      <a:r>
                        <a:rPr lang="en-IN" b="0">
                          <a:effectLst/>
                        </a:rPr>
                        <a:t>9</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HSBC</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John Flint</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a:effectLst/>
                        </a:rPr>
                        <a:t>Canary Wharf, London, United Kingdom</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71977">
                <a:tc>
                  <a:txBody>
                    <a:bodyPr/>
                    <a:lstStyle/>
                    <a:p>
                      <a:pPr algn="l"/>
                      <a:r>
                        <a:rPr lang="en-IN" b="0">
                          <a:effectLst/>
                        </a:rPr>
                        <a:t>10</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1">
                          <a:effectLst/>
                        </a:rPr>
                        <a:t>Walt Disney</a:t>
                      </a:r>
                      <a:endParaRPr lang="en-IN" b="0">
                        <a:effectLst/>
                      </a:endParaRP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b="0">
                          <a:effectLst/>
                        </a:rPr>
                        <a:t>Bob Iger</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b="0" dirty="0">
                          <a:effectLst/>
                        </a:rPr>
                        <a:t>Burbank, CA, United States of America</a:t>
                      </a:r>
                    </a:p>
                  </a:txBody>
                  <a:tcPr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71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39741438"/>
              </p:ext>
            </p:extLst>
          </p:nvPr>
        </p:nvGraphicFramePr>
        <p:xfrm>
          <a:off x="515155" y="373487"/>
          <a:ext cx="9324304" cy="6040900"/>
        </p:xfrm>
        <a:graphic>
          <a:graphicData uri="http://schemas.openxmlformats.org/drawingml/2006/table">
            <a:tbl>
              <a:tblPr/>
              <a:tblGrid>
                <a:gridCol w="999740">
                  <a:extLst>
                    <a:ext uri="{9D8B030D-6E8A-4147-A177-3AD203B41FA5}">
                      <a16:colId xmlns:a16="http://schemas.microsoft.com/office/drawing/2014/main" val="20000"/>
                    </a:ext>
                  </a:extLst>
                </a:gridCol>
                <a:gridCol w="1403016">
                  <a:extLst>
                    <a:ext uri="{9D8B030D-6E8A-4147-A177-3AD203B41FA5}">
                      <a16:colId xmlns:a16="http://schemas.microsoft.com/office/drawing/2014/main" val="20001"/>
                    </a:ext>
                  </a:extLst>
                </a:gridCol>
                <a:gridCol w="2338361">
                  <a:extLst>
                    <a:ext uri="{9D8B030D-6E8A-4147-A177-3AD203B41FA5}">
                      <a16:colId xmlns:a16="http://schemas.microsoft.com/office/drawing/2014/main" val="20002"/>
                    </a:ext>
                  </a:extLst>
                </a:gridCol>
                <a:gridCol w="4583187">
                  <a:extLst>
                    <a:ext uri="{9D8B030D-6E8A-4147-A177-3AD203B41FA5}">
                      <a16:colId xmlns:a16="http://schemas.microsoft.com/office/drawing/2014/main" val="20003"/>
                    </a:ext>
                  </a:extLst>
                </a:gridCol>
              </a:tblGrid>
              <a:tr h="652170">
                <a:tc>
                  <a:txBody>
                    <a:bodyPr/>
                    <a:lstStyle/>
                    <a:p>
                      <a:pPr algn="l"/>
                      <a:r>
                        <a:rPr lang="en-IN" sz="2000" b="0" dirty="0">
                          <a:effectLst/>
                        </a:rPr>
                        <a:t>11</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McDonald’s</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Stephen Easterbrook</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Oak Brook, IL, United States of America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98680">
                <a:tc>
                  <a:txBody>
                    <a:bodyPr/>
                    <a:lstStyle/>
                    <a:p>
                      <a:pPr algn="l"/>
                      <a:r>
                        <a:rPr lang="en-IN" sz="2000" b="0" dirty="0">
                          <a:effectLst/>
                        </a:rPr>
                        <a:t>12</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dirty="0">
                          <a:effectLst/>
                        </a:rPr>
                        <a:t>Google</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Sundar Pichai</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Mountain View, CA, United States of America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8680">
                <a:tc>
                  <a:txBody>
                    <a:bodyPr/>
                    <a:lstStyle/>
                    <a:p>
                      <a:pPr algn="l"/>
                      <a:r>
                        <a:rPr lang="en-IN" sz="2000" b="0" dirty="0">
                          <a:effectLst/>
                        </a:rPr>
                        <a:t>13</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dirty="0" err="1">
                          <a:effectLst/>
                        </a:rPr>
                        <a:t>Nvidia</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Jensen Huang</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Santa Clara, CA, United States of America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4298">
                <a:tc>
                  <a:txBody>
                    <a:bodyPr/>
                    <a:lstStyle/>
                    <a:p>
                      <a:pPr algn="l"/>
                      <a:r>
                        <a:rPr lang="en-IN" sz="2000" b="0" dirty="0">
                          <a:effectLst/>
                        </a:rPr>
                        <a:t>14</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dirty="0">
                          <a:effectLst/>
                        </a:rPr>
                        <a:t>BMW</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Harald Krüger</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Munich, Germany</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8680">
                <a:tc>
                  <a:txBody>
                    <a:bodyPr/>
                    <a:lstStyle/>
                    <a:p>
                      <a:pPr algn="l"/>
                      <a:r>
                        <a:rPr lang="en-US" sz="2000" b="0" dirty="0">
                          <a:effectLst/>
                        </a:rPr>
                        <a:t>15</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dirty="0">
                          <a:effectLst/>
                        </a:rPr>
                        <a:t>Apple</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Tim Cook</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Cupertino, CA, United States of America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9409">
                <a:tc>
                  <a:txBody>
                    <a:bodyPr/>
                    <a:lstStyle/>
                    <a:p>
                      <a:pPr algn="l"/>
                      <a:r>
                        <a:rPr lang="en-US" sz="2000" b="0" dirty="0">
                          <a:effectLst/>
                        </a:rPr>
                        <a:t>16</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Sony</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err="1">
                          <a:effectLst/>
                        </a:rPr>
                        <a:t>Kenichiro</a:t>
                      </a:r>
                      <a:r>
                        <a:rPr lang="en-IN" sz="2000" b="0" dirty="0">
                          <a:effectLst/>
                        </a:rPr>
                        <a:t> Yoshida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Minato, Tokyo, Japan</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98680">
                <a:tc>
                  <a:txBody>
                    <a:bodyPr/>
                    <a:lstStyle/>
                    <a:p>
                      <a:pPr algn="l"/>
                      <a:r>
                        <a:rPr lang="en-US" sz="2000" b="0" dirty="0">
                          <a:effectLst/>
                        </a:rPr>
                        <a:t>17</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Yahoo</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Marissa Mayer</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Sunnyvale, CA, United States of America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73062">
                <a:tc>
                  <a:txBody>
                    <a:bodyPr/>
                    <a:lstStyle/>
                    <a:p>
                      <a:pPr algn="l"/>
                      <a:r>
                        <a:rPr lang="en-US" sz="2000" b="0" dirty="0">
                          <a:effectLst/>
                        </a:rPr>
                        <a:t>18</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Samsung</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Kim, Ki </a:t>
                      </a:r>
                      <a:r>
                        <a:rPr lang="en-IN" sz="2000" b="0" dirty="0" err="1">
                          <a:effectLst/>
                        </a:rPr>
                        <a:t>NamKim</a:t>
                      </a:r>
                      <a:r>
                        <a:rPr lang="en-IN" sz="2000" b="0" dirty="0">
                          <a:effectLst/>
                        </a:rPr>
                        <a:t>, Hyun Suk</a:t>
                      </a:r>
                    </a:p>
                    <a:p>
                      <a:pPr algn="l"/>
                      <a:r>
                        <a:rPr lang="en-IN" sz="2000" b="0" dirty="0" err="1">
                          <a:effectLst/>
                        </a:rPr>
                        <a:t>Koh</a:t>
                      </a:r>
                      <a:r>
                        <a:rPr lang="en-IN" sz="2000" b="0" dirty="0">
                          <a:effectLst/>
                        </a:rPr>
                        <a:t>, Dong Jin</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US" sz="2000" b="0">
                          <a:effectLst/>
                        </a:rPr>
                        <a:t>Seocho District, Seoul, South Korea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9409">
                <a:tc>
                  <a:txBody>
                    <a:bodyPr/>
                    <a:lstStyle/>
                    <a:p>
                      <a:pPr algn="l"/>
                      <a:r>
                        <a:rPr lang="en-US" sz="2000" b="0" dirty="0">
                          <a:effectLst/>
                        </a:rPr>
                        <a:t>19</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BlackBerry</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John S. Chen</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Waterloo, Ontario, Canada</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98680">
                <a:tc>
                  <a:txBody>
                    <a:bodyPr/>
                    <a:lstStyle/>
                    <a:p>
                      <a:pPr algn="l"/>
                      <a:r>
                        <a:rPr lang="en-US" sz="2000" b="0" dirty="0">
                          <a:effectLst/>
                        </a:rPr>
                        <a:t>20</a:t>
                      </a:r>
                      <a:endParaRPr lang="en-IN" sz="2000" b="0" dirty="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1">
                          <a:effectLst/>
                        </a:rPr>
                        <a:t>Mercedes-Benz</a:t>
                      </a:r>
                      <a:endParaRPr lang="en-IN" sz="2000" b="0">
                        <a:effectLst/>
                      </a:endParaRP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a:effectLst/>
                        </a:rPr>
                        <a:t>Dieter Zetsche</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en-IN" sz="2000" b="0" dirty="0">
                          <a:effectLst/>
                        </a:rPr>
                        <a:t>Stuttgart, Germany</a:t>
                      </a:r>
                    </a:p>
                  </a:txBody>
                  <a:tcPr marL="55449" marR="55449" marT="27725" marB="27725"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9758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3014" y="609600"/>
            <a:ext cx="2942823" cy="2641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87" y="609600"/>
            <a:ext cx="3928057" cy="264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217" y="3915178"/>
            <a:ext cx="3265062" cy="20649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7279" y="609600"/>
            <a:ext cx="3810000" cy="2641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313" y="3747752"/>
            <a:ext cx="3345286" cy="1957902"/>
          </a:xfrm>
          <a:prstGeom prst="rect">
            <a:avLst/>
          </a:prstGeom>
        </p:spPr>
      </p:pic>
    </p:spTree>
    <p:extLst>
      <p:ext uri="{BB962C8B-B14F-4D97-AF65-F5344CB8AC3E}">
        <p14:creationId xmlns:p14="http://schemas.microsoft.com/office/powerpoint/2010/main" val="194682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93183"/>
            <a:ext cx="11171229" cy="6490952"/>
          </a:xfrm>
        </p:spPr>
        <p:txBody>
          <a:bodyPr>
            <a:normAutofit fontScale="92500"/>
          </a:bodyPr>
          <a:lstStyle/>
          <a:p>
            <a:pPr marL="0" indent="0">
              <a:buNone/>
            </a:pPr>
            <a:r>
              <a:rPr lang="en-US" sz="2400" b="1" dirty="0"/>
              <a:t>4.  Undertaking Initial Risk: </a:t>
            </a:r>
          </a:p>
          <a:p>
            <a:pPr marL="0" indent="0">
              <a:buNone/>
            </a:pPr>
            <a:r>
              <a:rPr lang="en-US" sz="2400" dirty="0"/>
              <a:t>    MNCs undertake the risk of investment in the host countries and thus provide the much needed support to the process of industrialization. This will helps to promoting economic development. </a:t>
            </a:r>
          </a:p>
          <a:p>
            <a:pPr marL="0" indent="0">
              <a:buNone/>
            </a:pPr>
            <a:r>
              <a:rPr lang="en-US" sz="2400" b="1" dirty="0"/>
              <a:t>5. Creating Social and Economic Infrastructure: </a:t>
            </a:r>
          </a:p>
          <a:p>
            <a:pPr marL="0" indent="0">
              <a:buNone/>
            </a:pPr>
            <a:r>
              <a:rPr lang="en-US" sz="2400" dirty="0"/>
              <a:t>     In the less developed economies, there is a lack of social and infrastructure like education, health, power, transport and communication etc. Foreign investment in these areas will create external economies and boost domestic investment also.</a:t>
            </a:r>
          </a:p>
          <a:p>
            <a:pPr marL="0" indent="0">
              <a:buNone/>
            </a:pPr>
            <a:r>
              <a:rPr lang="en-US" sz="2400" b="1" dirty="0"/>
              <a:t>6.  Improve Balance of Payment position:</a:t>
            </a:r>
          </a:p>
          <a:p>
            <a:pPr marL="0" indent="0">
              <a:buNone/>
            </a:pPr>
            <a:r>
              <a:rPr lang="en-US" sz="2400" b="1" dirty="0"/>
              <a:t>     </a:t>
            </a:r>
            <a:r>
              <a:rPr lang="en-US" sz="2400" dirty="0"/>
              <a:t>MNCs help to obtain foreign exchange earnings and make expenditure in the developing  economies. It will help to improve the balance of payments position of these economies.</a:t>
            </a:r>
          </a:p>
          <a:p>
            <a:pPr marL="0" indent="0">
              <a:buNone/>
            </a:pPr>
            <a:r>
              <a:rPr lang="en-US" sz="2400" b="1" dirty="0"/>
              <a:t>7. Generate Employment Opportunities:</a:t>
            </a:r>
          </a:p>
          <a:p>
            <a:pPr marL="0" indent="0">
              <a:buNone/>
            </a:pPr>
            <a:r>
              <a:rPr lang="en-US" sz="2400" b="1" dirty="0"/>
              <a:t>    </a:t>
            </a:r>
            <a:r>
              <a:rPr lang="en-US" sz="2400" dirty="0"/>
              <a:t>MNCs make huge  direct investment and large scale production in less developed countries. There by provide employment opportunities to the people. </a:t>
            </a:r>
            <a:endParaRPr lang="en-IN" sz="2400" dirty="0"/>
          </a:p>
        </p:txBody>
      </p:sp>
    </p:spTree>
    <p:extLst>
      <p:ext uri="{BB962C8B-B14F-4D97-AF65-F5344CB8AC3E}">
        <p14:creationId xmlns:p14="http://schemas.microsoft.com/office/powerpoint/2010/main" val="338610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1" y="321973"/>
            <a:ext cx="11436438" cy="6297768"/>
          </a:xfrm>
        </p:spPr>
        <p:txBody>
          <a:bodyPr>
            <a:normAutofit/>
          </a:bodyPr>
          <a:lstStyle/>
          <a:p>
            <a:pPr marL="0" indent="0">
              <a:buNone/>
            </a:pPr>
            <a:r>
              <a:rPr lang="en-US" sz="2400" b="1" dirty="0"/>
              <a:t>8.  Break down Domestic Monopolies:</a:t>
            </a:r>
          </a:p>
          <a:p>
            <a:pPr marL="0" indent="0">
              <a:buNone/>
            </a:pPr>
            <a:r>
              <a:rPr lang="en-US" sz="2400" b="1" dirty="0"/>
              <a:t>      </a:t>
            </a:r>
            <a:r>
              <a:rPr lang="en-US" sz="2400" dirty="0"/>
              <a:t>MNCs operation in the less developed countries will create competition between the companies and discourage domestic monopolies. It helps the consumers to get good quality product at reasonable prices. </a:t>
            </a:r>
          </a:p>
          <a:p>
            <a:pPr marL="457200" indent="-457200">
              <a:buAutoNum type="arabicPeriod" startAt="9"/>
            </a:pPr>
            <a:r>
              <a:rPr lang="en-US" sz="2400" b="1" dirty="0"/>
              <a:t>Development of Basic and Key industries:</a:t>
            </a:r>
          </a:p>
          <a:p>
            <a:pPr marL="0" indent="0">
              <a:buNone/>
            </a:pPr>
            <a:r>
              <a:rPr lang="en-US" sz="2400" dirty="0"/>
              <a:t>      MNCs help the less developed countries to develop basic and key </a:t>
            </a:r>
          </a:p>
          <a:p>
            <a:pPr marL="0" indent="0">
              <a:buNone/>
            </a:pPr>
            <a:r>
              <a:rPr lang="en-US" sz="2400" dirty="0"/>
              <a:t>      industries such as Iron and steel industries, Chemical and fertilizer                     industries, petroleum industries, cement, paper industries etc. </a:t>
            </a:r>
          </a:p>
          <a:p>
            <a:pPr marL="0" indent="0">
              <a:buNone/>
            </a:pPr>
            <a:r>
              <a:rPr lang="en-US" sz="2400" b="1" dirty="0"/>
              <a:t>10. To increase capital formation:</a:t>
            </a:r>
          </a:p>
          <a:p>
            <a:pPr marL="0" indent="0">
              <a:buNone/>
            </a:pPr>
            <a:r>
              <a:rPr lang="en-US" sz="2400" dirty="0"/>
              <a:t>    MNCs help to increase capital formation in the developing economies by </a:t>
            </a:r>
          </a:p>
          <a:p>
            <a:pPr marL="0" indent="0">
              <a:buNone/>
            </a:pPr>
            <a:r>
              <a:rPr lang="en-US" sz="2400" dirty="0"/>
              <a:t>    investing huge funds in various sectors of the economy.</a:t>
            </a:r>
            <a:endParaRPr lang="en-IN" sz="2400" dirty="0"/>
          </a:p>
        </p:txBody>
      </p:sp>
    </p:spTree>
    <p:extLst>
      <p:ext uri="{BB962C8B-B14F-4D97-AF65-F5344CB8AC3E}">
        <p14:creationId xmlns:p14="http://schemas.microsoft.com/office/powerpoint/2010/main" val="423510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218365"/>
            <a:ext cx="11655188" cy="6441741"/>
          </a:xfrm>
        </p:spPr>
        <p:txBody>
          <a:bodyPr>
            <a:normAutofit/>
          </a:bodyPr>
          <a:lstStyle/>
          <a:p>
            <a:pPr marL="0" indent="0">
              <a:buNone/>
            </a:pPr>
            <a:r>
              <a:rPr lang="en-US" sz="3200" b="1" dirty="0"/>
              <a:t>Advantages of MNCs:</a:t>
            </a:r>
          </a:p>
          <a:p>
            <a:pPr marL="0" indent="0">
              <a:buNone/>
            </a:pPr>
            <a:r>
              <a:rPr lang="en-US" sz="3200" b="1" dirty="0"/>
              <a:t> </a:t>
            </a:r>
            <a:r>
              <a:rPr lang="en-US" sz="2800" b="1" dirty="0"/>
              <a:t>1. Supply of cheap capital:</a:t>
            </a:r>
          </a:p>
          <a:p>
            <a:pPr marL="0" indent="0">
              <a:buNone/>
            </a:pPr>
            <a:r>
              <a:rPr lang="en-US" sz="3200" b="1" dirty="0"/>
              <a:t>     </a:t>
            </a:r>
            <a:r>
              <a:rPr lang="en-US" sz="2400" dirty="0"/>
              <a:t>MNCs are financially strong and are capable of undertaking large scale investment. They bring large amount of capital to developing countries. This can facilitate greater economic development of such countries.</a:t>
            </a:r>
          </a:p>
          <a:p>
            <a:pPr marL="0" indent="0">
              <a:buNone/>
            </a:pPr>
            <a:r>
              <a:rPr lang="en-US" sz="2400" b="1" dirty="0"/>
              <a:t>2.  Development of Infrastructure:</a:t>
            </a:r>
          </a:p>
          <a:p>
            <a:pPr marL="0" indent="0">
              <a:buNone/>
            </a:pPr>
            <a:r>
              <a:rPr lang="en-US" sz="2400" dirty="0"/>
              <a:t>     MNCs contribute to the development of infrastructure by making heavy investment in the development of basic facilities such as power, transport, communication etc.</a:t>
            </a:r>
          </a:p>
          <a:p>
            <a:pPr marL="0" indent="0">
              <a:buNone/>
            </a:pPr>
            <a:r>
              <a:rPr lang="en-US" sz="2400" dirty="0"/>
              <a:t>3. Economic Development: </a:t>
            </a:r>
          </a:p>
          <a:p>
            <a:pPr marL="0" indent="0">
              <a:buNone/>
            </a:pPr>
            <a:r>
              <a:rPr lang="en-US" sz="2400" dirty="0"/>
              <a:t>     The developing countries need both foreign capital and technology to make use of available resources for economic growth. MNCs can provide the required financial, technical and other resources for the developing countries to achieve rapid economic development.</a:t>
            </a:r>
          </a:p>
          <a:p>
            <a:pPr marL="0" indent="0">
              <a:buNone/>
            </a:pPr>
            <a:endParaRPr lang="en-IN" sz="2400" dirty="0"/>
          </a:p>
        </p:txBody>
      </p:sp>
    </p:spTree>
    <p:extLst>
      <p:ext uri="{BB962C8B-B14F-4D97-AF65-F5344CB8AC3E}">
        <p14:creationId xmlns:p14="http://schemas.microsoft.com/office/powerpoint/2010/main" val="33545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0771C5-1B1A-46BA-A3E1-4442CE221DF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290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E2938-2432-4B41-94EB-A5E25E8B090C}"/>
              </a:ext>
            </a:extLst>
          </p:cNvPr>
          <p:cNvPicPr>
            <a:picLocks noChangeAspect="1"/>
          </p:cNvPicPr>
          <p:nvPr/>
        </p:nvPicPr>
        <p:blipFill>
          <a:blip r:embed="rId2"/>
          <a:stretch>
            <a:fillRect/>
          </a:stretch>
        </p:blipFill>
        <p:spPr>
          <a:xfrm>
            <a:off x="1158875" y="0"/>
            <a:ext cx="9874250" cy="6858000"/>
          </a:xfrm>
          <a:prstGeom prst="rect">
            <a:avLst/>
          </a:prstGeom>
        </p:spPr>
      </p:pic>
    </p:spTree>
    <p:extLst>
      <p:ext uri="{BB962C8B-B14F-4D97-AF65-F5344CB8AC3E}">
        <p14:creationId xmlns:p14="http://schemas.microsoft.com/office/powerpoint/2010/main" val="50983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67425"/>
            <a:ext cx="11196987" cy="6568226"/>
          </a:xfrm>
        </p:spPr>
        <p:txBody>
          <a:bodyPr>
            <a:normAutofit lnSpcReduction="10000"/>
          </a:bodyPr>
          <a:lstStyle/>
          <a:p>
            <a:pPr marL="0" indent="0">
              <a:buNone/>
            </a:pPr>
            <a:r>
              <a:rPr lang="en-US" sz="2800" b="1" dirty="0"/>
              <a:t>5. Bank Rate:</a:t>
            </a:r>
          </a:p>
          <a:p>
            <a:pPr marL="0" indent="0">
              <a:buNone/>
            </a:pPr>
            <a:r>
              <a:rPr lang="en-US" sz="2800" dirty="0"/>
              <a:t>    A rise in the bank rate by the central bank will attract foreign capital to the country concerned and prevents the flight of capital On the other hand, a reduction in the bank rate will have the opposite effect.</a:t>
            </a:r>
          </a:p>
          <a:p>
            <a:pPr marL="0" indent="0">
              <a:buNone/>
            </a:pPr>
            <a:r>
              <a:rPr lang="en-US" sz="2800" b="1" dirty="0"/>
              <a:t>6. Government Policies:</a:t>
            </a:r>
          </a:p>
          <a:p>
            <a:pPr marL="0" indent="0">
              <a:buNone/>
            </a:pPr>
            <a:r>
              <a:rPr lang="en-US" sz="2800" dirty="0"/>
              <a:t>    Policies of the government towards foreign collaborations, remittances, profits, taxation, foreign exchange control, tariff policy, monetary, fiscal and other incentives </a:t>
            </a:r>
            <a:r>
              <a:rPr lang="en-US" sz="2800" dirty="0" err="1"/>
              <a:t>etc</a:t>
            </a:r>
            <a:r>
              <a:rPr lang="en-US" sz="2800" dirty="0"/>
              <a:t> are important factors that affect international capital movements.</a:t>
            </a:r>
          </a:p>
          <a:p>
            <a:pPr marL="0" indent="0">
              <a:buNone/>
            </a:pPr>
            <a:r>
              <a:rPr lang="en-US" sz="2800" b="1" dirty="0"/>
              <a:t>7. Economic Conditions:</a:t>
            </a:r>
          </a:p>
          <a:p>
            <a:pPr marL="0" indent="0">
              <a:buNone/>
            </a:pPr>
            <a:r>
              <a:rPr lang="en-US" sz="2800" dirty="0"/>
              <a:t>   The economic conditions in a country especially size of the market, availability of infrastructure facility like the means od transport and communication, power and other resources, efficient </a:t>
            </a:r>
            <a:r>
              <a:rPr lang="en-US" sz="2800" dirty="0" err="1"/>
              <a:t>labour</a:t>
            </a:r>
            <a:r>
              <a:rPr lang="en-US" sz="2800" dirty="0"/>
              <a:t> </a:t>
            </a:r>
            <a:r>
              <a:rPr lang="en-US" sz="2800" dirty="0" err="1"/>
              <a:t>etc</a:t>
            </a:r>
            <a:r>
              <a:rPr lang="en-US" sz="2800" dirty="0"/>
              <a:t> encourage the inflow of capital.</a:t>
            </a:r>
          </a:p>
          <a:p>
            <a:pPr marL="0" indent="0">
              <a:buNone/>
            </a:pPr>
            <a:endParaRPr lang="en-US" sz="2800" dirty="0"/>
          </a:p>
          <a:p>
            <a:pPr marL="0" indent="0">
              <a:buNone/>
            </a:pPr>
            <a:endParaRPr lang="en-IN" sz="2800" dirty="0"/>
          </a:p>
        </p:txBody>
      </p:sp>
    </p:spTree>
    <p:extLst>
      <p:ext uri="{BB962C8B-B14F-4D97-AF65-F5344CB8AC3E}">
        <p14:creationId xmlns:p14="http://schemas.microsoft.com/office/powerpoint/2010/main" val="1573185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96BE3-FD6D-452A-9AC1-9E6BE413D835}"/>
              </a:ext>
            </a:extLst>
          </p:cNvPr>
          <p:cNvPicPr>
            <a:picLocks noChangeAspect="1"/>
          </p:cNvPicPr>
          <p:nvPr/>
        </p:nvPicPr>
        <p:blipFill>
          <a:blip r:embed="rId2"/>
          <a:stretch>
            <a:fillRect/>
          </a:stretch>
        </p:blipFill>
        <p:spPr>
          <a:xfrm>
            <a:off x="2459115" y="3755255"/>
            <a:ext cx="6915703" cy="2574848"/>
          </a:xfrm>
          <a:prstGeom prst="rect">
            <a:avLst/>
          </a:prstGeom>
        </p:spPr>
      </p:pic>
      <p:pic>
        <p:nvPicPr>
          <p:cNvPr id="5" name="Picture 4">
            <a:extLst>
              <a:ext uri="{FF2B5EF4-FFF2-40B4-BE49-F238E27FC236}">
                <a16:creationId xmlns:a16="http://schemas.microsoft.com/office/drawing/2014/main" id="{F82FB7EA-8CF0-48D9-9DC2-258DD54523CA}"/>
              </a:ext>
            </a:extLst>
          </p:cNvPr>
          <p:cNvPicPr>
            <a:picLocks noChangeAspect="1"/>
          </p:cNvPicPr>
          <p:nvPr/>
        </p:nvPicPr>
        <p:blipFill>
          <a:blip r:embed="rId3"/>
          <a:stretch>
            <a:fillRect/>
          </a:stretch>
        </p:blipFill>
        <p:spPr>
          <a:xfrm>
            <a:off x="1400174" y="443883"/>
            <a:ext cx="3713363" cy="2402242"/>
          </a:xfrm>
          <a:prstGeom prst="rect">
            <a:avLst/>
          </a:prstGeom>
        </p:spPr>
      </p:pic>
      <p:pic>
        <p:nvPicPr>
          <p:cNvPr id="9" name="Picture 8">
            <a:extLst>
              <a:ext uri="{FF2B5EF4-FFF2-40B4-BE49-F238E27FC236}">
                <a16:creationId xmlns:a16="http://schemas.microsoft.com/office/drawing/2014/main" id="{A6AB3E6F-797A-4E74-BA74-1D1C16556843}"/>
              </a:ext>
            </a:extLst>
          </p:cNvPr>
          <p:cNvPicPr>
            <a:picLocks noChangeAspect="1"/>
          </p:cNvPicPr>
          <p:nvPr/>
        </p:nvPicPr>
        <p:blipFill>
          <a:blip r:embed="rId4"/>
          <a:stretch>
            <a:fillRect/>
          </a:stretch>
        </p:blipFill>
        <p:spPr>
          <a:xfrm>
            <a:off x="5530788" y="252227"/>
            <a:ext cx="5318187" cy="2574848"/>
          </a:xfrm>
          <a:prstGeom prst="rect">
            <a:avLst/>
          </a:prstGeom>
        </p:spPr>
      </p:pic>
    </p:spTree>
    <p:extLst>
      <p:ext uri="{BB962C8B-B14F-4D97-AF65-F5344CB8AC3E}">
        <p14:creationId xmlns:p14="http://schemas.microsoft.com/office/powerpoint/2010/main" val="85088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B9326-3DF7-411A-AC45-FCD8013D2D88}"/>
              </a:ext>
            </a:extLst>
          </p:cNvPr>
          <p:cNvPicPr>
            <a:picLocks noChangeAspect="1"/>
          </p:cNvPicPr>
          <p:nvPr/>
        </p:nvPicPr>
        <p:blipFill>
          <a:blip r:embed="rId2"/>
          <a:stretch>
            <a:fillRect/>
          </a:stretch>
        </p:blipFill>
        <p:spPr>
          <a:xfrm>
            <a:off x="2819400" y="152400"/>
            <a:ext cx="6553200" cy="6553200"/>
          </a:xfrm>
          <a:prstGeom prst="rect">
            <a:avLst/>
          </a:prstGeom>
        </p:spPr>
      </p:pic>
    </p:spTree>
    <p:extLst>
      <p:ext uri="{BB962C8B-B14F-4D97-AF65-F5344CB8AC3E}">
        <p14:creationId xmlns:p14="http://schemas.microsoft.com/office/powerpoint/2010/main" val="388184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D444EE-2820-4C9B-8F31-65E9A396A042}"/>
              </a:ext>
            </a:extLst>
          </p:cNvPr>
          <p:cNvPicPr>
            <a:picLocks noChangeAspect="1"/>
          </p:cNvPicPr>
          <p:nvPr/>
        </p:nvPicPr>
        <p:blipFill>
          <a:blip r:embed="rId2"/>
          <a:stretch>
            <a:fillRect/>
          </a:stretch>
        </p:blipFill>
        <p:spPr>
          <a:xfrm>
            <a:off x="1180730" y="816746"/>
            <a:ext cx="9996256" cy="5663953"/>
          </a:xfrm>
          <a:prstGeom prst="rect">
            <a:avLst/>
          </a:prstGeom>
        </p:spPr>
      </p:pic>
    </p:spTree>
    <p:extLst>
      <p:ext uri="{BB962C8B-B14F-4D97-AF65-F5344CB8AC3E}">
        <p14:creationId xmlns:p14="http://schemas.microsoft.com/office/powerpoint/2010/main" val="4216197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0100A-6AA0-481E-A605-384981939C72}"/>
              </a:ext>
            </a:extLst>
          </p:cNvPr>
          <p:cNvPicPr>
            <a:picLocks noChangeAspect="1"/>
          </p:cNvPicPr>
          <p:nvPr/>
        </p:nvPicPr>
        <p:blipFill>
          <a:blip r:embed="rId2"/>
          <a:stretch>
            <a:fillRect/>
          </a:stretch>
        </p:blipFill>
        <p:spPr>
          <a:xfrm>
            <a:off x="994299" y="1118586"/>
            <a:ext cx="9010835" cy="4190261"/>
          </a:xfrm>
          <a:prstGeom prst="rect">
            <a:avLst/>
          </a:prstGeom>
        </p:spPr>
      </p:pic>
    </p:spTree>
    <p:extLst>
      <p:ext uri="{BB962C8B-B14F-4D97-AF65-F5344CB8AC3E}">
        <p14:creationId xmlns:p14="http://schemas.microsoft.com/office/powerpoint/2010/main" val="833031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8E87A-E975-451D-8542-00C5014DF8C4}"/>
              </a:ext>
            </a:extLst>
          </p:cNvPr>
          <p:cNvPicPr>
            <a:picLocks noChangeAspect="1"/>
          </p:cNvPicPr>
          <p:nvPr/>
        </p:nvPicPr>
        <p:blipFill>
          <a:blip r:embed="rId2"/>
          <a:stretch>
            <a:fillRect/>
          </a:stretch>
        </p:blipFill>
        <p:spPr>
          <a:xfrm>
            <a:off x="506027" y="1136343"/>
            <a:ext cx="9543495" cy="5566298"/>
          </a:xfrm>
          <a:prstGeom prst="rect">
            <a:avLst/>
          </a:prstGeom>
        </p:spPr>
      </p:pic>
    </p:spTree>
    <p:extLst>
      <p:ext uri="{BB962C8B-B14F-4D97-AF65-F5344CB8AC3E}">
        <p14:creationId xmlns:p14="http://schemas.microsoft.com/office/powerpoint/2010/main" val="99716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457E7-BC31-4A2B-A97B-1F87D7A68F82}"/>
              </a:ext>
            </a:extLst>
          </p:cNvPr>
          <p:cNvSpPr>
            <a:spLocks noGrp="1"/>
          </p:cNvSpPr>
          <p:nvPr>
            <p:ph idx="1"/>
          </p:nvPr>
        </p:nvSpPr>
        <p:spPr>
          <a:xfrm>
            <a:off x="213063" y="153140"/>
            <a:ext cx="11540971" cy="6551719"/>
          </a:xfrm>
        </p:spPr>
        <p:txBody>
          <a:bodyPr/>
          <a:lstStyle/>
          <a:p>
            <a:pPr marL="0" indent="0">
              <a:buNone/>
            </a:pPr>
            <a:r>
              <a:rPr lang="en-IN" sz="2400" b="1" dirty="0"/>
              <a:t>4. Technology Gap:</a:t>
            </a:r>
          </a:p>
          <a:p>
            <a:pPr marL="0" indent="0">
              <a:buNone/>
            </a:pPr>
            <a:r>
              <a:rPr lang="en-IN" dirty="0"/>
              <a:t>     </a:t>
            </a:r>
            <a:r>
              <a:rPr lang="en-IN" sz="2400" dirty="0"/>
              <a:t>MNCs transfer advanced technology to host countries. There is lack of resources for undertaking research and development in developing countries. Hence, MNCs help to bridge the technological gap between developed and developing </a:t>
            </a:r>
            <a:r>
              <a:rPr lang="en-IN" sz="2400" dirty="0" err="1"/>
              <a:t>counries</a:t>
            </a:r>
            <a:r>
              <a:rPr lang="en-IN" sz="2400" dirty="0"/>
              <a:t>.</a:t>
            </a:r>
          </a:p>
          <a:p>
            <a:pPr marL="0" indent="0">
              <a:buNone/>
            </a:pPr>
            <a:r>
              <a:rPr lang="en-IN" sz="2400" b="1" dirty="0"/>
              <a:t>5. Industrial Growth:</a:t>
            </a:r>
          </a:p>
          <a:p>
            <a:pPr marL="0" indent="0">
              <a:buNone/>
            </a:pPr>
            <a:r>
              <a:rPr lang="en-IN" sz="2400" dirty="0"/>
              <a:t>   MNCs are dynamic and offer growth opportunities for industries. MNCs assist local producers to enter the global markets through their well established international networks of production and marketing. </a:t>
            </a:r>
          </a:p>
          <a:p>
            <a:pPr marL="0" indent="0">
              <a:buNone/>
            </a:pPr>
            <a:r>
              <a:rPr lang="en-IN" sz="2400" dirty="0"/>
              <a:t>6</a:t>
            </a:r>
            <a:r>
              <a:rPr lang="en-IN" sz="2400" b="1" dirty="0"/>
              <a:t>. Work Culture: </a:t>
            </a:r>
          </a:p>
          <a:p>
            <a:pPr marL="0" indent="0">
              <a:buNone/>
            </a:pPr>
            <a:r>
              <a:rPr lang="en-IN" sz="2400" dirty="0"/>
              <a:t>   MNCs also bring superior management techniques and training, education and entrepreneurial talents. MNCs introduce a work culture of excellence, professionalism and fairness in deals.</a:t>
            </a:r>
          </a:p>
          <a:p>
            <a:pPr marL="0" indent="0">
              <a:buNone/>
            </a:pPr>
            <a:r>
              <a:rPr lang="en-IN" sz="2400" b="1" dirty="0"/>
              <a:t>7. New Marketing Strategy:   </a:t>
            </a:r>
          </a:p>
          <a:p>
            <a:pPr marL="0" indent="0">
              <a:buNone/>
            </a:pPr>
            <a:r>
              <a:rPr lang="en-IN" sz="2400" dirty="0"/>
              <a:t>  MNCs bring new marketing strategy to developing countries. They adopt new advertising and market development methods.      </a:t>
            </a:r>
          </a:p>
          <a:p>
            <a:pPr marL="0" indent="0">
              <a:buNone/>
            </a:pPr>
            <a:endParaRPr lang="en-IN" sz="2400" dirty="0"/>
          </a:p>
        </p:txBody>
      </p:sp>
    </p:spTree>
    <p:extLst>
      <p:ext uri="{BB962C8B-B14F-4D97-AF65-F5344CB8AC3E}">
        <p14:creationId xmlns:p14="http://schemas.microsoft.com/office/powerpoint/2010/main" val="2863772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ACB468-BB01-4234-9F5B-90CC749B30D5}"/>
              </a:ext>
            </a:extLst>
          </p:cNvPr>
          <p:cNvSpPr>
            <a:spLocks noGrp="1"/>
          </p:cNvSpPr>
          <p:nvPr>
            <p:ph idx="1"/>
          </p:nvPr>
        </p:nvSpPr>
        <p:spPr>
          <a:xfrm>
            <a:off x="355107" y="150921"/>
            <a:ext cx="11505459" cy="6489576"/>
          </a:xfrm>
        </p:spPr>
        <p:txBody>
          <a:bodyPr>
            <a:normAutofit/>
          </a:bodyPr>
          <a:lstStyle/>
          <a:p>
            <a:pPr marL="0" indent="0">
              <a:buNone/>
            </a:pPr>
            <a:r>
              <a:rPr lang="en-US" sz="2400" b="1" dirty="0"/>
              <a:t>8. Export Promotion:</a:t>
            </a:r>
          </a:p>
          <a:p>
            <a:pPr marL="0" indent="0">
              <a:buNone/>
            </a:pPr>
            <a:r>
              <a:rPr lang="en-US" sz="2400" dirty="0"/>
              <a:t>    MNCs assist developing countries in earning foreign exchange. This can be done by promoting and developing export oriented and import substitute industries.</a:t>
            </a:r>
          </a:p>
          <a:p>
            <a:pPr marL="0" indent="0">
              <a:buNone/>
            </a:pPr>
            <a:r>
              <a:rPr lang="en-US" sz="2400" b="1" dirty="0"/>
              <a:t>9. Balance of Payments Benefits:</a:t>
            </a:r>
          </a:p>
          <a:p>
            <a:pPr marL="0" indent="0">
              <a:buNone/>
            </a:pPr>
            <a:r>
              <a:rPr lang="en-US" sz="2400" dirty="0"/>
              <a:t>   Foreign direct investment by MNCs helps the developing countries in overcoming their BOP difficulties. Inflow of capital under the capital account helps in managing the deficits in the current account of the Bop.</a:t>
            </a:r>
          </a:p>
          <a:p>
            <a:pPr marL="0" indent="0">
              <a:buNone/>
            </a:pPr>
            <a:r>
              <a:rPr lang="en-US" sz="2400" b="1" dirty="0"/>
              <a:t>10. Research and Development:</a:t>
            </a:r>
          </a:p>
          <a:p>
            <a:pPr marL="0" indent="0">
              <a:buNone/>
            </a:pPr>
            <a:r>
              <a:rPr lang="en-US" sz="2400" dirty="0"/>
              <a:t>   The resources and experience of MNCs in the field of research enables the host country to establish efficient research and development system.</a:t>
            </a:r>
            <a:endParaRPr lang="en-IN" sz="2400" dirty="0"/>
          </a:p>
        </p:txBody>
      </p:sp>
    </p:spTree>
    <p:extLst>
      <p:ext uri="{BB962C8B-B14F-4D97-AF65-F5344CB8AC3E}">
        <p14:creationId xmlns:p14="http://schemas.microsoft.com/office/powerpoint/2010/main" val="946641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F35E96-5180-4F0F-90B4-9FB684375593}"/>
              </a:ext>
            </a:extLst>
          </p:cNvPr>
          <p:cNvSpPr>
            <a:spLocks noGrp="1"/>
          </p:cNvSpPr>
          <p:nvPr>
            <p:ph idx="1"/>
          </p:nvPr>
        </p:nvSpPr>
        <p:spPr>
          <a:xfrm>
            <a:off x="310718" y="213064"/>
            <a:ext cx="11727401" cy="6569476"/>
          </a:xfrm>
        </p:spPr>
        <p:txBody>
          <a:bodyPr>
            <a:normAutofit/>
          </a:bodyPr>
          <a:lstStyle/>
          <a:p>
            <a:pPr marL="0" indent="0">
              <a:buNone/>
            </a:pPr>
            <a:r>
              <a:rPr lang="en-US" sz="2800" b="1" dirty="0"/>
              <a:t>Demerits of MNCs:</a:t>
            </a:r>
          </a:p>
          <a:p>
            <a:pPr marL="514350" indent="-514350">
              <a:buAutoNum type="arabicPeriod"/>
            </a:pPr>
            <a:r>
              <a:rPr lang="en-US" sz="2800" b="1" dirty="0"/>
              <a:t>Exploitation of Less developed countries.</a:t>
            </a:r>
          </a:p>
          <a:p>
            <a:pPr marL="0" indent="0">
              <a:buNone/>
            </a:pPr>
            <a:r>
              <a:rPr lang="en-US" sz="2800" dirty="0"/>
              <a:t>    MNCs are criticized for exploiting the consumers and companies in host country. MNCs are financially strong and adopt all means to eliminate competition and create monopoly in the market.</a:t>
            </a:r>
          </a:p>
          <a:p>
            <a:pPr marL="514350" indent="-514350">
              <a:buAutoNum type="arabicPeriod" startAt="2"/>
            </a:pPr>
            <a:r>
              <a:rPr lang="en-US" sz="2800" b="1" dirty="0"/>
              <a:t>Repatriation of Profits:</a:t>
            </a:r>
          </a:p>
          <a:p>
            <a:pPr marL="0" indent="0">
              <a:buNone/>
            </a:pPr>
            <a:r>
              <a:rPr lang="en-US" sz="2800" dirty="0"/>
              <a:t>    MNCs make heavy profit in developing countries and instead of using profits for reinvestment, they repatriate them to their home countries. This adversely affects the developing countries.</a:t>
            </a:r>
          </a:p>
          <a:p>
            <a:pPr marL="514350" indent="-514350">
              <a:buAutoNum type="arabicPeriod" startAt="3"/>
            </a:pPr>
            <a:r>
              <a:rPr lang="en-US" sz="2800" b="1" dirty="0"/>
              <a:t>Problem of Technology:</a:t>
            </a:r>
          </a:p>
          <a:p>
            <a:pPr marL="0" indent="0">
              <a:buNone/>
            </a:pPr>
            <a:r>
              <a:rPr lang="en-US" sz="2800" dirty="0"/>
              <a:t>    Technology developed by MNCs from developed countries does not fully meet the needs of developing countries. Because, such technology is capital intensive.   </a:t>
            </a:r>
            <a:endParaRPr lang="en-IN" sz="2800" dirty="0"/>
          </a:p>
        </p:txBody>
      </p:sp>
    </p:spTree>
    <p:extLst>
      <p:ext uri="{BB962C8B-B14F-4D97-AF65-F5344CB8AC3E}">
        <p14:creationId xmlns:p14="http://schemas.microsoft.com/office/powerpoint/2010/main" val="3388260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DED5F-AD73-428A-8543-94A162C4915B}"/>
              </a:ext>
            </a:extLst>
          </p:cNvPr>
          <p:cNvSpPr>
            <a:spLocks noGrp="1"/>
          </p:cNvSpPr>
          <p:nvPr>
            <p:ph idx="1"/>
          </p:nvPr>
        </p:nvSpPr>
        <p:spPr>
          <a:xfrm>
            <a:off x="150920" y="310719"/>
            <a:ext cx="11833934" cy="6436310"/>
          </a:xfrm>
        </p:spPr>
        <p:txBody>
          <a:bodyPr>
            <a:normAutofit fontScale="92500"/>
          </a:bodyPr>
          <a:lstStyle/>
          <a:p>
            <a:pPr marL="457200" indent="-457200">
              <a:buAutoNum type="arabicPeriod" startAt="4"/>
            </a:pPr>
            <a:r>
              <a:rPr lang="en-US" sz="2400" b="1" dirty="0"/>
              <a:t>Displacement of Local industries:</a:t>
            </a:r>
          </a:p>
          <a:p>
            <a:pPr marL="0" indent="0">
              <a:buNone/>
            </a:pPr>
            <a:r>
              <a:rPr lang="en-US" sz="2400" dirty="0"/>
              <a:t>     Local industries cannot compete with MNCs because the MNCs produce goods and services at a large scale by using modern technology. MNCs have a negative impact on medium and small scale cottage industries of the host country.</a:t>
            </a:r>
          </a:p>
          <a:p>
            <a:pPr marL="457200" indent="-457200">
              <a:buAutoNum type="arabicPeriod" startAt="5"/>
            </a:pPr>
            <a:r>
              <a:rPr lang="en-US" sz="2400" b="1" dirty="0"/>
              <a:t>Discrimination against native </a:t>
            </a:r>
            <a:r>
              <a:rPr lang="en-US" sz="2400" b="1" dirty="0" err="1"/>
              <a:t>emloyees</a:t>
            </a:r>
            <a:r>
              <a:rPr lang="en-US" sz="2400" b="1" dirty="0"/>
              <a:t>:</a:t>
            </a:r>
          </a:p>
          <a:p>
            <a:pPr marL="0" indent="0">
              <a:buNone/>
            </a:pPr>
            <a:r>
              <a:rPr lang="en-US" sz="2400" dirty="0"/>
              <a:t>    MNCs employ foreign people for all key positions and only lower level positions are offered to local people. They also follow the  practice of dual pay package between </a:t>
            </a:r>
          </a:p>
          <a:p>
            <a:pPr marL="0" indent="0">
              <a:buNone/>
            </a:pPr>
            <a:r>
              <a:rPr lang="en-US" sz="2400" dirty="0"/>
              <a:t>Foreign and local employees.</a:t>
            </a:r>
          </a:p>
          <a:p>
            <a:pPr marL="457200" indent="-457200">
              <a:buAutoNum type="arabicPeriod" startAt="6"/>
            </a:pPr>
            <a:r>
              <a:rPr lang="en-US" sz="2400" b="1" dirty="0"/>
              <a:t>Extraction of privileges:</a:t>
            </a:r>
          </a:p>
          <a:p>
            <a:pPr marL="0" indent="0">
              <a:buNone/>
            </a:pPr>
            <a:r>
              <a:rPr lang="en-US" sz="2400" dirty="0"/>
              <a:t>   MNCs force the host countries to give special privileges. It includes tax concessions, counter guarantees, payment of royalty for patents and technical know how, etc.</a:t>
            </a:r>
          </a:p>
          <a:p>
            <a:pPr marL="457200" indent="-457200">
              <a:buAutoNum type="arabicPeriod" startAt="7"/>
            </a:pPr>
            <a:r>
              <a:rPr lang="en-IN" sz="2400" b="1" dirty="0"/>
              <a:t>Environmental Problems:</a:t>
            </a:r>
          </a:p>
          <a:p>
            <a:pPr marL="0" indent="0">
              <a:buNone/>
            </a:pPr>
            <a:r>
              <a:rPr lang="en-IN" sz="2400" dirty="0"/>
              <a:t>    MNCs operation in the host countries are depleting the natural resources and polluting the environment. They cause harmful effects on local living conditions and damage and destruction to environment.</a:t>
            </a:r>
            <a:endParaRPr lang="en-US" sz="2400" dirty="0"/>
          </a:p>
          <a:p>
            <a:pPr marL="0" indent="0">
              <a:buNone/>
            </a:pPr>
            <a:endParaRPr lang="en-IN" sz="2400" dirty="0"/>
          </a:p>
        </p:txBody>
      </p:sp>
    </p:spTree>
    <p:extLst>
      <p:ext uri="{BB962C8B-B14F-4D97-AF65-F5344CB8AC3E}">
        <p14:creationId xmlns:p14="http://schemas.microsoft.com/office/powerpoint/2010/main" val="4274562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129AF-0182-4F57-A30D-C99659F9C322}"/>
              </a:ext>
            </a:extLst>
          </p:cNvPr>
          <p:cNvSpPr>
            <a:spLocks noGrp="1"/>
          </p:cNvSpPr>
          <p:nvPr>
            <p:ph idx="1"/>
          </p:nvPr>
        </p:nvSpPr>
        <p:spPr>
          <a:xfrm>
            <a:off x="213065" y="266331"/>
            <a:ext cx="11798422" cy="6436310"/>
          </a:xfrm>
        </p:spPr>
        <p:txBody>
          <a:bodyPr>
            <a:normAutofit/>
          </a:bodyPr>
          <a:lstStyle/>
          <a:p>
            <a:pPr marL="0" indent="0">
              <a:buNone/>
            </a:pPr>
            <a:r>
              <a:rPr lang="en-IN" sz="2400" dirty="0"/>
              <a:t>8</a:t>
            </a:r>
            <a:r>
              <a:rPr lang="en-IN" sz="2400" b="1" dirty="0"/>
              <a:t>. Social and Economic Inequality:</a:t>
            </a:r>
          </a:p>
          <a:p>
            <a:pPr marL="0" indent="0">
              <a:buNone/>
            </a:pPr>
            <a:r>
              <a:rPr lang="en-IN" sz="2400" dirty="0"/>
              <a:t>    Activities of MNCs lead to economic inequality and breeds discontent among the worker employed in indigenous companies.  Their aim is to attract the higher income group of society towards their luxury products. They poor section of the society cannot buy their products. As a result, they create he gap between the rich and poor</a:t>
            </a:r>
          </a:p>
          <a:p>
            <a:pPr marL="0" indent="0">
              <a:buNone/>
            </a:pPr>
            <a:r>
              <a:rPr lang="en-IN" sz="2400" dirty="0"/>
              <a:t>9</a:t>
            </a:r>
            <a:r>
              <a:rPr lang="en-IN" sz="2400" b="1" dirty="0"/>
              <a:t>. Concentration in big cities :</a:t>
            </a:r>
          </a:p>
          <a:p>
            <a:pPr marL="0" indent="0">
              <a:buNone/>
            </a:pPr>
            <a:r>
              <a:rPr lang="en-IN" sz="2400" dirty="0"/>
              <a:t>    Another allegation against MNCs is that they set up industries only in big cities and towns where good infrastructural facilities are available. This can lead to widening of regional inequalities in the host countries.</a:t>
            </a:r>
          </a:p>
          <a:p>
            <a:pPr marL="0" indent="0">
              <a:buNone/>
            </a:pPr>
            <a:r>
              <a:rPr lang="en-IN" sz="2400" b="1" dirty="0"/>
              <a:t>10. Negative effect on balance of payments:</a:t>
            </a:r>
          </a:p>
          <a:p>
            <a:pPr marL="0" indent="0">
              <a:buNone/>
            </a:pPr>
            <a:r>
              <a:rPr lang="en-IN" sz="2400" dirty="0"/>
              <a:t>   In the long run the activities of MNCs can adversely affect the balance of payments of host countries. This is due to the transfer to large amounts of money in the form of royalties, profits, interest payments etc. </a:t>
            </a:r>
          </a:p>
          <a:p>
            <a:pPr marL="0" indent="0">
              <a:buNone/>
            </a:pPr>
            <a:r>
              <a:rPr lang="en-IN" sz="2400"/>
              <a:t>     ************         **********     **********</a:t>
            </a:r>
            <a:endParaRPr lang="en-IN" sz="2400" dirty="0"/>
          </a:p>
        </p:txBody>
      </p:sp>
    </p:spTree>
    <p:extLst>
      <p:ext uri="{BB962C8B-B14F-4D97-AF65-F5344CB8AC3E}">
        <p14:creationId xmlns:p14="http://schemas.microsoft.com/office/powerpoint/2010/main" val="254468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06062"/>
            <a:ext cx="11338655" cy="6426557"/>
          </a:xfrm>
        </p:spPr>
        <p:txBody>
          <a:bodyPr>
            <a:normAutofit fontScale="92500" lnSpcReduction="20000"/>
          </a:bodyPr>
          <a:lstStyle/>
          <a:p>
            <a:pPr marL="0" indent="0">
              <a:buNone/>
            </a:pPr>
            <a:r>
              <a:rPr lang="en-US" sz="2800" b="1" dirty="0"/>
              <a:t> 8. Marginal Efficiency of Capital :</a:t>
            </a:r>
          </a:p>
          <a:p>
            <a:pPr marL="0" indent="0">
              <a:buNone/>
            </a:pPr>
            <a:r>
              <a:rPr lang="en-US" sz="2800" dirty="0"/>
              <a:t>      MEC is positively linked with the inflow of Capital. Foreign investor  generally compare the MCE with the interest rate in different countries and prefer to invest in that country where the rate of return is likely to be high. </a:t>
            </a:r>
          </a:p>
          <a:p>
            <a:pPr marL="0" indent="0">
              <a:buNone/>
            </a:pPr>
            <a:r>
              <a:rPr lang="en-US" sz="2800" dirty="0"/>
              <a:t> </a:t>
            </a:r>
            <a:r>
              <a:rPr lang="en-US" sz="2800" b="1" dirty="0"/>
              <a:t>9. Commercial Policy :</a:t>
            </a:r>
          </a:p>
          <a:p>
            <a:pPr marL="0" indent="0">
              <a:buNone/>
            </a:pPr>
            <a:r>
              <a:rPr lang="en-US" sz="2800" dirty="0"/>
              <a:t>    Another factor influencing international capital movement is the foreign trade policy of the country. A policy of free trade will  encourage international capital movement, while a policy of protection will have adverse effect on international movements.</a:t>
            </a:r>
          </a:p>
          <a:p>
            <a:pPr marL="0" indent="0">
              <a:buNone/>
            </a:pPr>
            <a:r>
              <a:rPr lang="en-US" sz="2800" b="1" dirty="0"/>
              <a:t>10. Political factors:</a:t>
            </a:r>
          </a:p>
          <a:p>
            <a:pPr marL="0" indent="0">
              <a:buNone/>
            </a:pPr>
            <a:r>
              <a:rPr lang="en-US" sz="2800" dirty="0"/>
              <a:t>     Political factors like political stability, security of life and property, immigration rules and regulations, existence of peace, law and order, friendly relations with other countries </a:t>
            </a:r>
            <a:r>
              <a:rPr lang="en-US" sz="2800" dirty="0" err="1"/>
              <a:t>etc</a:t>
            </a:r>
            <a:r>
              <a:rPr lang="en-US" sz="2800" dirty="0"/>
              <a:t> encourage the inflow of capital in the country.</a:t>
            </a:r>
          </a:p>
          <a:p>
            <a:pPr marL="0" indent="0">
              <a:buNone/>
            </a:pPr>
            <a:r>
              <a:rPr lang="en-US" sz="2800" dirty="0"/>
              <a:t>  </a:t>
            </a:r>
          </a:p>
          <a:p>
            <a:pPr marL="0" indent="0">
              <a:buNone/>
            </a:pPr>
            <a:r>
              <a:rPr lang="en-US" sz="2800" dirty="0"/>
              <a:t> </a:t>
            </a:r>
          </a:p>
          <a:p>
            <a:pPr marL="0" indent="0">
              <a:buNone/>
            </a:pPr>
            <a:endParaRPr lang="en-IN" sz="2800" dirty="0"/>
          </a:p>
        </p:txBody>
      </p:sp>
    </p:spTree>
    <p:extLst>
      <p:ext uri="{BB962C8B-B14F-4D97-AF65-F5344CB8AC3E}">
        <p14:creationId xmlns:p14="http://schemas.microsoft.com/office/powerpoint/2010/main" val="155635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57577"/>
            <a:ext cx="11196987" cy="6413679"/>
          </a:xfrm>
        </p:spPr>
        <p:txBody>
          <a:bodyPr>
            <a:normAutofit fontScale="92500" lnSpcReduction="20000"/>
          </a:bodyPr>
          <a:lstStyle/>
          <a:p>
            <a:pPr marL="0" indent="0" algn="ctr">
              <a:buNone/>
            </a:pPr>
            <a:r>
              <a:rPr lang="en-US" sz="3200" b="1" dirty="0"/>
              <a:t>Role of International Capital Flows:</a:t>
            </a:r>
          </a:p>
          <a:p>
            <a:pPr marL="0" indent="0">
              <a:buNone/>
            </a:pPr>
            <a:r>
              <a:rPr lang="en-IN" sz="2800" b="1" dirty="0"/>
              <a:t>1. Internationalisation</a:t>
            </a:r>
            <a:r>
              <a:rPr lang="en-US" sz="2800" b="1" dirty="0"/>
              <a:t> of the world economy:</a:t>
            </a:r>
          </a:p>
          <a:p>
            <a:pPr marL="0" indent="0">
              <a:buNone/>
            </a:pPr>
            <a:r>
              <a:rPr lang="en-US" sz="2800" dirty="0"/>
              <a:t>     International capital flows have been largely contributing for the internalization of the world economy. The massive inflow of international capital has led to a increase in production, employment and trade. It contributes to the internationalization of the world economy.</a:t>
            </a:r>
          </a:p>
          <a:p>
            <a:pPr marL="0" indent="0">
              <a:buNone/>
            </a:pPr>
            <a:r>
              <a:rPr lang="en-US" sz="2800" b="1" dirty="0"/>
              <a:t>2. Advantages to Domestic </a:t>
            </a:r>
            <a:r>
              <a:rPr lang="en-US" sz="2800" b="1" dirty="0" err="1"/>
              <a:t>Labour</a:t>
            </a:r>
            <a:r>
              <a:rPr lang="en-US" sz="2800" b="1" dirty="0"/>
              <a:t> :</a:t>
            </a:r>
          </a:p>
          <a:p>
            <a:pPr marL="0" indent="0">
              <a:buNone/>
            </a:pPr>
            <a:r>
              <a:rPr lang="en-US" sz="2800" dirty="0"/>
              <a:t>     International investment is beneficial to the </a:t>
            </a:r>
            <a:r>
              <a:rPr lang="en-US" sz="2800" dirty="0" err="1"/>
              <a:t>labour</a:t>
            </a:r>
            <a:r>
              <a:rPr lang="en-US" sz="2800" dirty="0"/>
              <a:t> on the following  grounds .</a:t>
            </a:r>
          </a:p>
          <a:p>
            <a:pPr marL="0" indent="0">
              <a:buNone/>
            </a:pPr>
            <a:r>
              <a:rPr lang="en-US" sz="2800" dirty="0"/>
              <a:t>a. Domestic </a:t>
            </a:r>
            <a:r>
              <a:rPr lang="en-US" sz="2800" dirty="0" err="1"/>
              <a:t>labour</a:t>
            </a:r>
            <a:r>
              <a:rPr lang="en-US" sz="2800" dirty="0"/>
              <a:t>  will have many employment </a:t>
            </a:r>
            <a:r>
              <a:rPr lang="en-US" sz="2800" dirty="0" err="1"/>
              <a:t>opportunites</a:t>
            </a:r>
            <a:r>
              <a:rPr lang="en-US" sz="2800" dirty="0"/>
              <a:t>.  </a:t>
            </a:r>
          </a:p>
          <a:p>
            <a:pPr marL="0" indent="0">
              <a:buNone/>
            </a:pPr>
            <a:r>
              <a:rPr lang="en-US" sz="2800" dirty="0"/>
              <a:t>b. There may be an increase in real wages because of the increase in    productivity. </a:t>
            </a:r>
            <a:endParaRPr lang="en-IN" sz="2800" dirty="0"/>
          </a:p>
          <a:p>
            <a:pPr marL="0" indent="0">
              <a:buNone/>
            </a:pPr>
            <a:endParaRPr lang="en-US" sz="2800" dirty="0"/>
          </a:p>
          <a:p>
            <a:pPr marL="0" indent="0">
              <a:buNone/>
            </a:pPr>
            <a:endParaRPr lang="en-US" sz="2800" dirty="0"/>
          </a:p>
          <a:p>
            <a:pPr marL="0" indent="0">
              <a:buNone/>
            </a:pPr>
            <a:r>
              <a:rPr lang="en-US" sz="2800" dirty="0"/>
              <a:t> </a:t>
            </a:r>
          </a:p>
        </p:txBody>
      </p:sp>
    </p:spTree>
    <p:extLst>
      <p:ext uri="{BB962C8B-B14F-4D97-AF65-F5344CB8AC3E}">
        <p14:creationId xmlns:p14="http://schemas.microsoft.com/office/powerpoint/2010/main" val="400531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3" y="244698"/>
            <a:ext cx="11307651" cy="6516709"/>
          </a:xfrm>
        </p:spPr>
        <p:txBody>
          <a:bodyPr>
            <a:normAutofit fontScale="92500" lnSpcReduction="20000"/>
          </a:bodyPr>
          <a:lstStyle/>
          <a:p>
            <a:pPr marL="0" indent="0">
              <a:buNone/>
            </a:pPr>
            <a:r>
              <a:rPr lang="en-US" sz="2800" dirty="0"/>
              <a:t>c. There will be improvements in the working conditions.</a:t>
            </a:r>
          </a:p>
          <a:p>
            <a:pPr marL="0" indent="0">
              <a:buNone/>
            </a:pPr>
            <a:r>
              <a:rPr lang="en-US" sz="2800" dirty="0"/>
              <a:t>d. The productivity of </a:t>
            </a:r>
            <a:r>
              <a:rPr lang="en-US" sz="2800" dirty="0" err="1"/>
              <a:t>labour</a:t>
            </a:r>
            <a:r>
              <a:rPr lang="en-US" sz="2800" dirty="0"/>
              <a:t> my improve because of the adoption  of better technology </a:t>
            </a:r>
          </a:p>
          <a:p>
            <a:pPr marL="0" indent="0">
              <a:buNone/>
            </a:pPr>
            <a:r>
              <a:rPr lang="en-US" sz="2800" b="1" dirty="0"/>
              <a:t>3. Advantages to consumer:</a:t>
            </a:r>
          </a:p>
          <a:p>
            <a:pPr marL="0" indent="0">
              <a:buNone/>
            </a:pPr>
            <a:r>
              <a:rPr lang="en-US" sz="2800" dirty="0"/>
              <a:t>   International movement of capital investment </a:t>
            </a:r>
            <a:r>
              <a:rPr lang="en-US" sz="2800" dirty="0" err="1"/>
              <a:t>favour</a:t>
            </a:r>
            <a:r>
              <a:rPr lang="en-US" sz="2800" dirty="0"/>
              <a:t> the consumers in the following ways. </a:t>
            </a:r>
          </a:p>
          <a:p>
            <a:pPr marL="0" indent="0">
              <a:buNone/>
            </a:pPr>
            <a:r>
              <a:rPr lang="en-US" sz="2800" dirty="0"/>
              <a:t> a. By reducing cost, product prices will be lower. </a:t>
            </a:r>
          </a:p>
          <a:p>
            <a:pPr marL="0" indent="0">
              <a:buNone/>
            </a:pPr>
            <a:r>
              <a:rPr lang="en-US" sz="2800" dirty="0"/>
              <a:t> b. Quality of product will be better. </a:t>
            </a:r>
          </a:p>
          <a:p>
            <a:pPr marL="0" indent="0">
              <a:buNone/>
            </a:pPr>
            <a:r>
              <a:rPr lang="en-US" sz="2800" dirty="0"/>
              <a:t> c. Consumer will get new product .</a:t>
            </a:r>
          </a:p>
          <a:p>
            <a:pPr marL="0" indent="0">
              <a:buNone/>
            </a:pPr>
            <a:r>
              <a:rPr lang="en-US" sz="2800" dirty="0"/>
              <a:t> d. Consumers gain by the increase in competition.</a:t>
            </a:r>
          </a:p>
          <a:p>
            <a:pPr marL="0" indent="0">
              <a:buNone/>
            </a:pPr>
            <a:r>
              <a:rPr lang="en-US" sz="2800" b="1" dirty="0"/>
              <a:t>4. Benefits to </a:t>
            </a:r>
            <a:r>
              <a:rPr lang="en-US" sz="2800" b="1" dirty="0" err="1"/>
              <a:t>govt</a:t>
            </a:r>
            <a:r>
              <a:rPr lang="en-US" sz="2800" b="1" dirty="0"/>
              <a:t> : </a:t>
            </a:r>
          </a:p>
          <a:p>
            <a:pPr marL="0" indent="0">
              <a:buNone/>
            </a:pPr>
            <a:r>
              <a:rPr lang="en-US" sz="2800" dirty="0"/>
              <a:t>  The increase in production and foreign trade will increase the revenue of the govt. Besides, international investment on  basic industries infrastructure </a:t>
            </a:r>
            <a:r>
              <a:rPr lang="en-US" sz="2800" dirty="0" err="1"/>
              <a:t>etc</a:t>
            </a:r>
            <a:r>
              <a:rPr lang="en-US" sz="2800" dirty="0"/>
              <a:t> will reduce thee responsibility and the burden on the </a:t>
            </a:r>
            <a:r>
              <a:rPr lang="en-US" sz="2800" dirty="0" err="1"/>
              <a:t>govt</a:t>
            </a:r>
            <a:r>
              <a:rPr lang="en-US" sz="2800" dirty="0"/>
              <a:t> </a:t>
            </a:r>
            <a:endParaRPr lang="en-IN" sz="2800" dirty="0"/>
          </a:p>
        </p:txBody>
      </p:sp>
    </p:spTree>
    <p:extLst>
      <p:ext uri="{BB962C8B-B14F-4D97-AF65-F5344CB8AC3E}">
        <p14:creationId xmlns:p14="http://schemas.microsoft.com/office/powerpoint/2010/main" val="201154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21972"/>
            <a:ext cx="10501528" cy="6065949"/>
          </a:xfrm>
        </p:spPr>
        <p:txBody>
          <a:bodyPr>
            <a:normAutofit/>
          </a:bodyPr>
          <a:lstStyle/>
          <a:p>
            <a:pPr marL="0" indent="0">
              <a:buNone/>
            </a:pPr>
            <a:r>
              <a:rPr lang="en-US" sz="2800" b="1" dirty="0"/>
              <a:t>5. Creation of external Economies :</a:t>
            </a:r>
          </a:p>
          <a:p>
            <a:pPr marL="0" indent="0">
              <a:buNone/>
            </a:pPr>
            <a:r>
              <a:rPr lang="en-US" sz="2800" dirty="0"/>
              <a:t>    Foreign investment made on infrastructure will create external economies. This will go along way in reducing investment in the host country by domestic investors.</a:t>
            </a:r>
          </a:p>
          <a:p>
            <a:pPr marL="0" indent="0">
              <a:buNone/>
            </a:pPr>
            <a:r>
              <a:rPr lang="en-US" sz="2800" b="1" dirty="0"/>
              <a:t>6. Spillover Benefits :</a:t>
            </a:r>
          </a:p>
          <a:p>
            <a:pPr marL="0" indent="0">
              <a:buNone/>
            </a:pPr>
            <a:r>
              <a:rPr lang="en-US" sz="2800" dirty="0"/>
              <a:t>    The spillover benefits investment consist of the following .</a:t>
            </a:r>
          </a:p>
          <a:p>
            <a:pPr marL="0" indent="0">
              <a:buNone/>
            </a:pPr>
            <a:r>
              <a:rPr lang="en-US" sz="2800" dirty="0"/>
              <a:t>     a. Availability of up to date technology.</a:t>
            </a:r>
          </a:p>
          <a:p>
            <a:pPr marL="0" indent="0">
              <a:buNone/>
            </a:pPr>
            <a:r>
              <a:rPr lang="en-US" sz="2800" dirty="0"/>
              <a:t>     b. Enhancement of a variety of skills. </a:t>
            </a:r>
          </a:p>
          <a:p>
            <a:pPr marL="0" indent="0">
              <a:buNone/>
            </a:pPr>
            <a:r>
              <a:rPr lang="en-US" sz="2800" dirty="0"/>
              <a:t>     c. Higher efficiency of domestic financial markets.</a:t>
            </a:r>
          </a:p>
          <a:p>
            <a:pPr marL="0" indent="0">
              <a:buNone/>
            </a:pPr>
            <a:r>
              <a:rPr lang="en-US" sz="2800" dirty="0"/>
              <a:t>     d. Improved resources allocation. </a:t>
            </a:r>
          </a:p>
          <a:p>
            <a:pPr marL="0" indent="0">
              <a:buNone/>
            </a:pPr>
            <a:r>
              <a:rPr lang="en-US" sz="2800" dirty="0"/>
              <a:t>     e. Efficient financial intermediation </a:t>
            </a:r>
            <a:r>
              <a:rPr lang="en-IN" sz="2800" dirty="0"/>
              <a:t>&amp; others</a:t>
            </a:r>
            <a:endParaRPr lang="en-US" sz="2800" dirty="0"/>
          </a:p>
        </p:txBody>
      </p:sp>
    </p:spTree>
    <p:extLst>
      <p:ext uri="{BB962C8B-B14F-4D97-AF65-F5344CB8AC3E}">
        <p14:creationId xmlns:p14="http://schemas.microsoft.com/office/powerpoint/2010/main" val="23544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456" y="244699"/>
            <a:ext cx="10990924" cy="6168980"/>
          </a:xfrm>
        </p:spPr>
        <p:txBody>
          <a:bodyPr>
            <a:normAutofit fontScale="85000" lnSpcReduction="10000"/>
          </a:bodyPr>
          <a:lstStyle/>
          <a:p>
            <a:pPr marL="0" indent="0">
              <a:buNone/>
            </a:pPr>
            <a:r>
              <a:rPr lang="en-US" dirty="0"/>
              <a:t> </a:t>
            </a:r>
            <a:r>
              <a:rPr lang="en-US" sz="2800" b="1" dirty="0"/>
              <a:t>7. Containing inflationary pressure : </a:t>
            </a:r>
          </a:p>
          <a:p>
            <a:pPr marL="0" indent="0">
              <a:buNone/>
            </a:pPr>
            <a:r>
              <a:rPr lang="en-US" sz="2800" dirty="0"/>
              <a:t>      By increasing output and helping to import food grains and other essential commodities, foreign capital helps to contain inflationary pressures in the developing economies.</a:t>
            </a:r>
          </a:p>
          <a:p>
            <a:pPr marL="0" indent="0">
              <a:buNone/>
            </a:pPr>
            <a:r>
              <a:rPr lang="en-US" sz="2800" b="1" dirty="0"/>
              <a:t>8. Favorable effects on balance of payments:</a:t>
            </a:r>
          </a:p>
          <a:p>
            <a:pPr marL="0" indent="0">
              <a:buNone/>
            </a:pPr>
            <a:r>
              <a:rPr lang="en-US" sz="2800" dirty="0"/>
              <a:t>     The inflow of foreign capital helps to fill in the gap or deficit in the balance of payments of the less developed countries. Besides, it helps to augment the foreign exchange reserves of the host country. For example, at present India is one of the largest holders of foreign exchange reserves.</a:t>
            </a:r>
          </a:p>
          <a:p>
            <a:pPr marL="0" indent="0">
              <a:buNone/>
            </a:pPr>
            <a:r>
              <a:rPr lang="en-US" sz="2800" b="1" dirty="0"/>
              <a:t>9. Engine of Economic Growth:</a:t>
            </a:r>
          </a:p>
          <a:p>
            <a:pPr marL="0" indent="0">
              <a:buNone/>
            </a:pPr>
            <a:r>
              <a:rPr lang="en-US" sz="2800" dirty="0"/>
              <a:t>    In the context of economic development, the role of foreign capital is quite crucial. Because of the limitations of domestic savings and investment less developed economies have to depend on foreign capital for accelerating economic growth. For example, China has been maintain a high GDP growth rate for a long time, due to the massive inflow of foreign direct investment.</a:t>
            </a:r>
          </a:p>
          <a:p>
            <a:pPr marL="0" indent="0">
              <a:buNone/>
            </a:pPr>
            <a:r>
              <a:rPr lang="en-US" sz="2800" dirty="0"/>
              <a:t>  </a:t>
            </a:r>
            <a:endParaRPr lang="en-IN" dirty="0"/>
          </a:p>
        </p:txBody>
      </p:sp>
    </p:spTree>
    <p:extLst>
      <p:ext uri="{BB962C8B-B14F-4D97-AF65-F5344CB8AC3E}">
        <p14:creationId xmlns:p14="http://schemas.microsoft.com/office/powerpoint/2010/main" val="121082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2" y="257577"/>
            <a:ext cx="11256133" cy="6362164"/>
          </a:xfrm>
        </p:spPr>
        <p:txBody>
          <a:bodyPr>
            <a:normAutofit/>
          </a:bodyPr>
          <a:lstStyle/>
          <a:p>
            <a:pPr marL="0" indent="0">
              <a:buNone/>
            </a:pPr>
            <a:r>
              <a:rPr lang="en-US" sz="2800" b="1" dirty="0"/>
              <a:t>10. Introduction of New culture and Value System:</a:t>
            </a:r>
          </a:p>
          <a:p>
            <a:pPr marL="0" indent="0">
              <a:buNone/>
            </a:pPr>
            <a:r>
              <a:rPr lang="en-US" sz="2800" dirty="0"/>
              <a:t>     Another advantage of international flow of investment relates to the introduction of new culture and value system in the host countries. There will be stress on hard work, discipline, innovation etc. </a:t>
            </a:r>
          </a:p>
          <a:p>
            <a:pPr marL="0" indent="0">
              <a:buNone/>
            </a:pPr>
            <a:endParaRPr lang="en-US" sz="2800" dirty="0"/>
          </a:p>
          <a:p>
            <a:pPr marL="0" indent="0">
              <a:buNone/>
            </a:pPr>
            <a:r>
              <a:rPr lang="en-US" sz="2800" dirty="0"/>
              <a:t>                              ***********  **********</a:t>
            </a:r>
          </a:p>
        </p:txBody>
      </p:sp>
    </p:spTree>
    <p:extLst>
      <p:ext uri="{BB962C8B-B14F-4D97-AF65-F5344CB8AC3E}">
        <p14:creationId xmlns:p14="http://schemas.microsoft.com/office/powerpoint/2010/main" val="12366925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1756</TotalTime>
  <Words>3715</Words>
  <Application>Microsoft Office PowerPoint</Application>
  <PresentationFormat>Widescreen</PresentationFormat>
  <Paragraphs>348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FAMOUS MNCs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Chandrashekar Poojary</cp:lastModifiedBy>
  <cp:revision>139</cp:revision>
  <dcterms:created xsi:type="dcterms:W3CDTF">2019-12-30T02:05:58Z</dcterms:created>
  <dcterms:modified xsi:type="dcterms:W3CDTF">2020-02-05T12:37:13Z</dcterms:modified>
</cp:coreProperties>
</file>